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</p:sldIdLst>
  <p:sldSz cx="12192000" cy="6858000"/>
  <p:notesSz cx="12192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48969" y="444246"/>
            <a:ext cx="10494060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5FCAEE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0D372A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5FCAEE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0D372A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06881" y="1968152"/>
            <a:ext cx="4025900" cy="3576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5FCAEE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0D372A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5FCAEE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5FCAEE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9371076" y="0"/>
            <a:ext cx="1219200" cy="6858000"/>
          </a:xfrm>
          <a:custGeom>
            <a:avLst/>
            <a:gdLst/>
            <a:ahLst/>
            <a:cxnLst/>
            <a:rect l="l" t="t" r="r" b="b"/>
            <a:pathLst>
              <a:path w="1219200" h="68580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ln w="9144">
            <a:solidFill>
              <a:srgbClr val="5FCAE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7424928" y="3681983"/>
            <a:ext cx="4763770" cy="3176905"/>
          </a:xfrm>
          <a:custGeom>
            <a:avLst/>
            <a:gdLst/>
            <a:ahLst/>
            <a:cxnLst/>
            <a:rect l="l" t="t" r="r" b="b"/>
            <a:pathLst>
              <a:path w="4763770" h="3176904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ln w="9144">
            <a:solidFill>
              <a:srgbClr val="5FCAE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9182101" y="0"/>
            <a:ext cx="3007360" cy="6858000"/>
          </a:xfrm>
          <a:custGeom>
            <a:avLst/>
            <a:gdLst/>
            <a:ahLst/>
            <a:cxnLst/>
            <a:rect l="l" t="t" r="r" b="b"/>
            <a:pathLst>
              <a:path w="3007359" h="6858000">
                <a:moveTo>
                  <a:pt x="3006850" y="0"/>
                </a:moveTo>
                <a:lnTo>
                  <a:pt x="2042483" y="0"/>
                </a:lnTo>
                <a:lnTo>
                  <a:pt x="0" y="6857996"/>
                </a:lnTo>
                <a:lnTo>
                  <a:pt x="3006850" y="6857996"/>
                </a:lnTo>
                <a:lnTo>
                  <a:pt x="3006850" y="0"/>
                </a:lnTo>
                <a:close/>
              </a:path>
            </a:pathLst>
          </a:custGeom>
          <a:solidFill>
            <a:srgbClr val="5FCAEE">
              <a:alpha val="3607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9604335" y="0"/>
            <a:ext cx="2588260" cy="6858000"/>
          </a:xfrm>
          <a:custGeom>
            <a:avLst/>
            <a:gdLst/>
            <a:ahLst/>
            <a:cxnLst/>
            <a:rect l="l" t="t" r="r" b="b"/>
            <a:pathLst>
              <a:path w="2588259" h="6858000">
                <a:moveTo>
                  <a:pt x="2587664" y="0"/>
                </a:moveTo>
                <a:lnTo>
                  <a:pt x="0" y="0"/>
                </a:lnTo>
                <a:lnTo>
                  <a:pt x="1208190" y="6857996"/>
                </a:lnTo>
                <a:lnTo>
                  <a:pt x="2587664" y="6857996"/>
                </a:lnTo>
                <a:lnTo>
                  <a:pt x="2587664" y="0"/>
                </a:lnTo>
                <a:close/>
              </a:path>
            </a:pathLst>
          </a:custGeom>
          <a:solidFill>
            <a:srgbClr val="5FCAEE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8932164" y="3048000"/>
            <a:ext cx="3260090" cy="3810000"/>
          </a:xfrm>
          <a:custGeom>
            <a:avLst/>
            <a:gdLst/>
            <a:ahLst/>
            <a:cxnLst/>
            <a:rect l="l" t="t" r="r" b="b"/>
            <a:pathLst>
              <a:path w="3260090" h="3810000">
                <a:moveTo>
                  <a:pt x="3259835" y="0"/>
                </a:moveTo>
                <a:lnTo>
                  <a:pt x="0" y="3809999"/>
                </a:lnTo>
                <a:lnTo>
                  <a:pt x="3259835" y="3809999"/>
                </a:lnTo>
                <a:lnTo>
                  <a:pt x="3259835" y="0"/>
                </a:lnTo>
                <a:close/>
              </a:path>
            </a:pathLst>
          </a:custGeom>
          <a:solidFill>
            <a:srgbClr val="17AFE3">
              <a:alpha val="6588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9337790" y="0"/>
            <a:ext cx="2851785" cy="6858000"/>
          </a:xfrm>
          <a:custGeom>
            <a:avLst/>
            <a:gdLst/>
            <a:ahLst/>
            <a:cxnLst/>
            <a:rect l="l" t="t" r="r" b="b"/>
            <a:pathLst>
              <a:path w="2851784" h="6858000">
                <a:moveTo>
                  <a:pt x="2851161" y="0"/>
                </a:moveTo>
                <a:lnTo>
                  <a:pt x="0" y="0"/>
                </a:lnTo>
                <a:lnTo>
                  <a:pt x="2467620" y="6857996"/>
                </a:lnTo>
                <a:lnTo>
                  <a:pt x="2851161" y="6857996"/>
                </a:lnTo>
                <a:lnTo>
                  <a:pt x="2851161" y="0"/>
                </a:lnTo>
                <a:close/>
              </a:path>
            </a:pathLst>
          </a:custGeom>
          <a:solidFill>
            <a:srgbClr val="17AFE3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10898125" y="0"/>
            <a:ext cx="1290955" cy="6858000"/>
          </a:xfrm>
          <a:custGeom>
            <a:avLst/>
            <a:gdLst/>
            <a:ahLst/>
            <a:cxnLst/>
            <a:rect l="l" t="t" r="r" b="b"/>
            <a:pathLst>
              <a:path w="1290954" h="6858000">
                <a:moveTo>
                  <a:pt x="1290827" y="0"/>
                </a:moveTo>
                <a:lnTo>
                  <a:pt x="1018958" y="0"/>
                </a:lnTo>
                <a:lnTo>
                  <a:pt x="0" y="6857996"/>
                </a:lnTo>
                <a:lnTo>
                  <a:pt x="1290827" y="6857996"/>
                </a:lnTo>
                <a:lnTo>
                  <a:pt x="1290827" y="0"/>
                </a:lnTo>
                <a:close/>
              </a:path>
            </a:pathLst>
          </a:custGeom>
          <a:solidFill>
            <a:srgbClr val="2D83C3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10940749" y="0"/>
            <a:ext cx="1248410" cy="6858000"/>
          </a:xfrm>
          <a:custGeom>
            <a:avLst/>
            <a:gdLst/>
            <a:ahLst/>
            <a:cxnLst/>
            <a:rect l="l" t="t" r="r" b="b"/>
            <a:pathLst>
              <a:path w="1248409" h="6858000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226192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10372344" y="3590543"/>
            <a:ext cx="1816735" cy="3267710"/>
          </a:xfrm>
          <a:custGeom>
            <a:avLst/>
            <a:gdLst/>
            <a:ahLst/>
            <a:cxnLst/>
            <a:rect l="l" t="t" r="r" b="b"/>
            <a:pathLst>
              <a:path w="1816734" h="3267709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17AFE3">
              <a:alpha val="6588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0" y="4012691"/>
            <a:ext cx="448309" cy="2845435"/>
          </a:xfrm>
          <a:custGeom>
            <a:avLst/>
            <a:gdLst/>
            <a:ahLst/>
            <a:cxnLst/>
            <a:rect l="l" t="t" r="r" b="b"/>
            <a:pathLst>
              <a:path w="448309" h="2845434">
                <a:moveTo>
                  <a:pt x="0" y="0"/>
                </a:moveTo>
                <a:lnTo>
                  <a:pt x="0" y="2845307"/>
                </a:lnTo>
                <a:lnTo>
                  <a:pt x="448056" y="2845307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69" y="2283663"/>
            <a:ext cx="3611879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0D372A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8969" y="2685357"/>
            <a:ext cx="8770620" cy="32048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026017" y="6147883"/>
            <a:ext cx="195579" cy="1581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5FCAEE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6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9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0016" y="676655"/>
            <a:ext cx="2104644" cy="62941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68755" y="5561177"/>
            <a:ext cx="1813560" cy="628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r>
              <a:rPr lang="en-IN" sz="2000" spc="-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Ayush Maurya</a:t>
            </a:r>
            <a:endParaRPr sz="205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</a:t>
            </a:r>
            <a:r>
              <a:rPr sz="2000" spc="-2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Y</a:t>
            </a:r>
            <a:r>
              <a:rPr sz="2000" spc="-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20</a:t>
            </a:r>
            <a:r>
              <a:rPr sz="2000" spc="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2</a:t>
            </a:r>
            <a:r>
              <a:rPr sz="20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2</a:t>
            </a:r>
            <a:endParaRPr sz="20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50" b="0" spc="-22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2250" b="0" spc="1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pc="-85" dirty="0"/>
              <a:t>D</a:t>
            </a:r>
            <a:r>
              <a:rPr spc="-70" dirty="0"/>
              <a:t>A</a:t>
            </a:r>
            <a:r>
              <a:rPr spc="-75" dirty="0"/>
              <a:t>T</a:t>
            </a:r>
            <a:r>
              <a:rPr spc="-80" dirty="0"/>
              <a:t>A</a:t>
            </a:r>
            <a:r>
              <a:rPr spc="-10" dirty="0"/>
              <a:t> </a:t>
            </a:r>
            <a:r>
              <a:rPr spc="-25" dirty="0"/>
              <a:t>W</a:t>
            </a:r>
            <a:r>
              <a:rPr spc="-85" dirty="0"/>
              <a:t>R</a:t>
            </a:r>
            <a:r>
              <a:rPr spc="-70" dirty="0"/>
              <a:t>A</a:t>
            </a:r>
            <a:r>
              <a:rPr spc="-10" dirty="0"/>
              <a:t>N</a:t>
            </a:r>
            <a:r>
              <a:rPr spc="5" dirty="0"/>
              <a:t>G</a:t>
            </a:r>
            <a:r>
              <a:rPr spc="-145" dirty="0"/>
              <a:t>L</a:t>
            </a:r>
            <a:r>
              <a:rPr spc="5" dirty="0"/>
              <a:t>I</a:t>
            </a:r>
            <a:r>
              <a:rPr spc="-10" dirty="0"/>
              <a:t>NG</a:t>
            </a:r>
            <a:endParaRPr sz="225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848969" y="2685357"/>
            <a:ext cx="8770620" cy="3216275"/>
          </a:xfrm>
          <a:prstGeom prst="rect">
            <a:avLst/>
          </a:prstGeom>
        </p:spPr>
        <p:txBody>
          <a:bodyPr vert="horz" wrap="square" lIns="0" tIns="133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0"/>
              </a:spcBef>
              <a:tabLst>
                <a:tab pos="354965" algn="l"/>
              </a:tabLst>
            </a:pPr>
            <a:r>
              <a:rPr sz="1750" spc="-16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pc="-10" dirty="0"/>
              <a:t>Describe</a:t>
            </a:r>
            <a:r>
              <a:rPr spc="20" dirty="0"/>
              <a:t> </a:t>
            </a:r>
            <a:r>
              <a:rPr spc="-10" dirty="0"/>
              <a:t>how</a:t>
            </a:r>
            <a:r>
              <a:rPr dirty="0"/>
              <a:t> </a:t>
            </a:r>
            <a:r>
              <a:rPr spc="-10" dirty="0"/>
              <a:t>data</a:t>
            </a:r>
            <a:r>
              <a:rPr spc="10" dirty="0"/>
              <a:t> </a:t>
            </a:r>
            <a:r>
              <a:rPr spc="-10" dirty="0"/>
              <a:t>were</a:t>
            </a:r>
            <a:r>
              <a:rPr spc="15" dirty="0"/>
              <a:t> </a:t>
            </a:r>
            <a:r>
              <a:rPr spc="-5" dirty="0"/>
              <a:t>processed</a:t>
            </a:r>
            <a:endParaRPr sz="1750">
              <a:latin typeface="Lucida Sans Unicode" panose="020B0602030504020204"/>
              <a:cs typeface="Lucida Sans Unicode" panose="020B0602030504020204"/>
            </a:endParaRPr>
          </a:p>
          <a:p>
            <a:pPr marL="355600" marR="5080" indent="-342900">
              <a:lnSpc>
                <a:spcPct val="9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sz="1450" spc="-15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In the data set,</a:t>
            </a:r>
            <a:r>
              <a:rPr sz="1800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there</a:t>
            </a:r>
            <a:r>
              <a:rPr sz="1800" spc="2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are several</a:t>
            </a:r>
            <a:r>
              <a:rPr sz="1800" spc="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different</a:t>
            </a:r>
            <a:r>
              <a:rPr sz="1800" spc="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cases</a:t>
            </a:r>
            <a:r>
              <a:rPr sz="1800" spc="-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where</a:t>
            </a:r>
            <a:r>
              <a:rPr sz="1800" spc="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the booster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did</a:t>
            </a:r>
            <a:r>
              <a:rPr sz="1800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not</a:t>
            </a:r>
            <a:r>
              <a:rPr sz="1800" spc="-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land </a:t>
            </a:r>
            <a:r>
              <a:rPr sz="1800" spc="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2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successfully.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Sometimes 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a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landing 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was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attempted 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but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failed due to an accident; 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for</a:t>
            </a:r>
            <a:r>
              <a:rPr sz="1800" spc="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example,</a:t>
            </a:r>
            <a:r>
              <a:rPr sz="1800" spc="-3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True</a:t>
            </a:r>
            <a:r>
              <a:rPr sz="1800" spc="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Ocean</a:t>
            </a:r>
            <a:r>
              <a:rPr sz="1800" spc="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means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1800" spc="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mission</a:t>
            </a:r>
            <a:r>
              <a:rPr sz="1800" spc="-2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outcome</a:t>
            </a:r>
            <a:r>
              <a:rPr sz="1800" spc="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was</a:t>
            </a:r>
            <a:r>
              <a:rPr sz="1800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successfully</a:t>
            </a:r>
            <a:r>
              <a:rPr sz="1800" spc="-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landed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to</a:t>
            </a:r>
            <a:r>
              <a:rPr sz="1800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a </a:t>
            </a:r>
            <a:r>
              <a:rPr sz="1800" spc="-52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specific</a:t>
            </a:r>
            <a:r>
              <a:rPr sz="1800" spc="-3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region</a:t>
            </a:r>
            <a:r>
              <a:rPr sz="1800" spc="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of the</a:t>
            </a:r>
            <a:r>
              <a:rPr sz="1800" spc="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ocean</a:t>
            </a:r>
            <a:r>
              <a:rPr sz="1800" spc="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while</a:t>
            </a:r>
            <a:r>
              <a:rPr sz="1800" spc="-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False</a:t>
            </a:r>
            <a:r>
              <a:rPr sz="1800" spc="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Ocean means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mission</a:t>
            </a:r>
            <a:r>
              <a:rPr sz="1800" spc="-3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outcome</a:t>
            </a:r>
            <a:r>
              <a:rPr sz="1800" spc="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was 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unsuccessfully</a:t>
            </a:r>
            <a:r>
              <a:rPr sz="1800" spc="-2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landed</a:t>
            </a:r>
            <a:r>
              <a:rPr sz="1800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to</a:t>
            </a:r>
            <a:r>
              <a:rPr sz="1800" spc="-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specific</a:t>
            </a:r>
            <a:r>
              <a:rPr sz="1800" spc="-2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region of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the ocean.</a:t>
            </a:r>
            <a:r>
              <a:rPr sz="1800" spc="-2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True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2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RTLS</a:t>
            </a:r>
            <a:r>
              <a:rPr sz="1800" spc="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means the 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mission </a:t>
            </a:r>
            <a:r>
              <a:rPr sz="1800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outcome 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was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successfully 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landed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to 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a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ground pad 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False </a:t>
            </a:r>
            <a:r>
              <a:rPr sz="1800" spc="-2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RTLS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means the 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m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ssi</a:t>
            </a:r>
            <a:r>
              <a:rPr sz="1800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1800" spc="-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ut</a:t>
            </a:r>
            <a:r>
              <a:rPr sz="1800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co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me</a:t>
            </a:r>
            <a:r>
              <a:rPr sz="1800" spc="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w</a:t>
            </a:r>
            <a:r>
              <a:rPr sz="1800" spc="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1800" spc="-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un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uccessful</a:t>
            </a:r>
            <a:r>
              <a:rPr sz="1800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l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y</a:t>
            </a:r>
            <a:r>
              <a:rPr sz="1800" spc="-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lan</a:t>
            </a:r>
            <a:r>
              <a:rPr sz="1800" spc="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1800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1800" spc="-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g</a:t>
            </a:r>
            <a:r>
              <a:rPr sz="1800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ro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un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d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p</a:t>
            </a:r>
            <a:r>
              <a:rPr sz="1800" spc="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d.</a:t>
            </a:r>
            <a:r>
              <a:rPr sz="1800" spc="-5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19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rue</a:t>
            </a:r>
            <a:r>
              <a:rPr sz="1800" spc="-9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SDS</a:t>
            </a:r>
            <a:r>
              <a:rPr sz="1800" spc="-2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m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the  mission </a:t>
            </a:r>
            <a:r>
              <a:rPr sz="1800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outcome 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was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successfully 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landed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on 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a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drone ship 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False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ASDS means the 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mission</a:t>
            </a:r>
            <a:r>
              <a:rPr sz="1800" spc="-2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outcome</a:t>
            </a:r>
            <a:r>
              <a:rPr sz="1800" spc="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was</a:t>
            </a:r>
            <a:r>
              <a:rPr sz="1800" spc="-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unsuccessfully</a:t>
            </a:r>
            <a:r>
              <a:rPr sz="1800" spc="-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landed</a:t>
            </a:r>
            <a:r>
              <a:rPr sz="1800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on 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drone </a:t>
            </a:r>
            <a:r>
              <a:rPr sz="1800" spc="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ship.</a:t>
            </a:r>
            <a:endParaRPr sz="18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  <a:tabLst>
                <a:tab pos="354965" algn="l"/>
              </a:tabLst>
            </a:pPr>
            <a:endParaRPr sz="18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674012"/>
            <a:ext cx="9543415" cy="4316095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40"/>
              </a:spcBef>
              <a:tabLst>
                <a:tab pos="354965" algn="l"/>
              </a:tabLst>
            </a:pPr>
            <a:r>
              <a:rPr sz="1750" spc="-16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Summarize</a:t>
            </a:r>
            <a:r>
              <a:rPr sz="2200" spc="4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what</a:t>
            </a:r>
            <a:r>
              <a:rPr sz="2200" spc="2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charts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plotted</a:t>
            </a:r>
            <a:r>
              <a:rPr sz="2200" spc="2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why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used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those</a:t>
            </a:r>
            <a:r>
              <a:rPr sz="2200" spc="5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charts.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ts val="2510"/>
              </a:lnSpc>
              <a:spcBef>
                <a:spcPts val="1140"/>
              </a:spcBef>
              <a:tabLst>
                <a:tab pos="354965" algn="l"/>
              </a:tabLst>
            </a:pPr>
            <a:r>
              <a:rPr sz="1750" spc="-16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Bar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gragph</a:t>
            </a:r>
            <a:r>
              <a:rPr sz="2200" spc="3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: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Mean</a:t>
            </a:r>
            <a:r>
              <a:rPr sz="2200" spc="3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Vs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Orbit.</a:t>
            </a:r>
            <a:r>
              <a:rPr sz="2200" spc="2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Its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easiers</a:t>
            </a:r>
            <a:r>
              <a:rPr sz="2200" spc="2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compare</a:t>
            </a:r>
            <a:r>
              <a:rPr sz="2200" spc="3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different</a:t>
            </a:r>
            <a:r>
              <a:rPr sz="2200" spc="3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groups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at a 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355600">
              <a:lnSpc>
                <a:spcPts val="2510"/>
              </a:lnSpc>
            </a:pP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glance. 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355600" marR="5080" indent="-342900">
              <a:lnSpc>
                <a:spcPts val="2380"/>
              </a:lnSpc>
              <a:spcBef>
                <a:spcPts val="1440"/>
              </a:spcBef>
              <a:tabLst>
                <a:tab pos="354965" algn="l"/>
              </a:tabLst>
            </a:pPr>
            <a:r>
              <a:rPr sz="1750" spc="-16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Line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Graph</a:t>
            </a:r>
            <a:r>
              <a:rPr sz="2200" spc="2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: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Success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Rate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Vs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Year.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show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variables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trends 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very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clearly</a:t>
            </a:r>
            <a:r>
              <a:rPr sz="2200" spc="2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can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help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4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Mke</a:t>
            </a:r>
            <a:r>
              <a:rPr sz="2200" spc="2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predictions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about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3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reaults</a:t>
            </a:r>
            <a:r>
              <a:rPr sz="2200" spc="2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not 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yet recorded.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  <a:tabLst>
                <a:tab pos="354965" algn="l"/>
              </a:tabLst>
            </a:pPr>
            <a:r>
              <a:rPr sz="1750" spc="-16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Scatter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plot: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flight</a:t>
            </a:r>
            <a:r>
              <a:rPr sz="2200" spc="3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number</a:t>
            </a:r>
            <a:r>
              <a:rPr sz="2200" spc="2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vs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1145"/>
              </a:spcBef>
              <a:tabLst>
                <a:tab pos="354965" algn="l"/>
              </a:tabLst>
            </a:pPr>
            <a:r>
              <a:rPr sz="1750" spc="-16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Flight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number</a:t>
            </a:r>
            <a:r>
              <a:rPr sz="2200" spc="2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vs</a:t>
            </a:r>
            <a:r>
              <a:rPr sz="2200" spc="-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site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1140"/>
              </a:spcBef>
              <a:tabLst>
                <a:tab pos="354965" algn="l"/>
              </a:tabLst>
            </a:pPr>
            <a:r>
              <a:rPr sz="1750" spc="-16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Orbit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vs</a:t>
            </a:r>
            <a:r>
              <a:rPr sz="2200" spc="-2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flight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number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1125"/>
              </a:spcBef>
              <a:tabLst>
                <a:tab pos="354965" algn="l"/>
              </a:tabLst>
            </a:pP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1866"/>
            <a:ext cx="584136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-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EDA</a:t>
            </a:r>
            <a:r>
              <a:rPr sz="3700" b="0" spc="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with Data</a:t>
            </a:r>
            <a:r>
              <a:rPr sz="3700" b="0" spc="1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Visualization</a:t>
            </a:r>
            <a:endParaRPr sz="37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677824"/>
            <a:ext cx="9255125" cy="4302760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Using</a:t>
            </a:r>
            <a:r>
              <a:rPr sz="2200" spc="2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bullet</a:t>
            </a:r>
            <a:r>
              <a:rPr sz="2200" spc="2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point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format,</a:t>
            </a:r>
            <a:r>
              <a:rPr sz="2200" spc="3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summarize</a:t>
            </a:r>
            <a:r>
              <a:rPr sz="2200" spc="4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SQL</a:t>
            </a:r>
            <a:r>
              <a:rPr sz="2200" spc="2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queries</a:t>
            </a:r>
            <a:r>
              <a:rPr sz="2200" spc="2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performed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  <a:tabLst>
                <a:tab pos="354965" algn="l"/>
              </a:tabLst>
            </a:pPr>
            <a:r>
              <a:rPr sz="1450" spc="-15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Names</a:t>
            </a:r>
            <a:r>
              <a:rPr sz="1800" spc="-2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unique 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launch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sites</a:t>
            </a:r>
            <a:r>
              <a:rPr sz="1800" spc="-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in space</a:t>
            </a:r>
            <a:r>
              <a:rPr sz="1800" spc="-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mission</a:t>
            </a:r>
            <a:endParaRPr sz="18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995"/>
              </a:spcBef>
              <a:tabLst>
                <a:tab pos="354965" algn="l"/>
              </a:tabLst>
            </a:pPr>
            <a:r>
              <a:rPr sz="1450" spc="-15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Displayed</a:t>
            </a:r>
            <a:r>
              <a:rPr sz="1800" spc="-3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5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records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whee</a:t>
            </a:r>
            <a:r>
              <a:rPr sz="1800" spc="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launch</a:t>
            </a:r>
            <a:r>
              <a:rPr sz="1800" spc="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sites</a:t>
            </a:r>
            <a:r>
              <a:rPr sz="1800" spc="-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begin</a:t>
            </a:r>
            <a:r>
              <a:rPr sz="1800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with 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1800" spc="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string</a:t>
            </a:r>
            <a:r>
              <a:rPr sz="1800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KSC</a:t>
            </a:r>
            <a:endParaRPr sz="18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  <a:tabLst>
                <a:tab pos="354965" algn="l"/>
              </a:tabLst>
            </a:pPr>
            <a:r>
              <a:rPr sz="1450" spc="-15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Displayed</a:t>
            </a:r>
            <a:r>
              <a:rPr sz="1800" spc="-3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1800" spc="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total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payload mass</a:t>
            </a:r>
            <a:r>
              <a:rPr sz="1800" spc="-2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carried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by</a:t>
            </a:r>
            <a:r>
              <a:rPr sz="1800" spc="2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bossters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launched</a:t>
            </a:r>
            <a:r>
              <a:rPr sz="1800" spc="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by</a:t>
            </a:r>
            <a:r>
              <a:rPr sz="1800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NASA</a:t>
            </a:r>
            <a:r>
              <a:rPr sz="1800" spc="-1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(crs)</a:t>
            </a:r>
            <a:endParaRPr sz="18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995"/>
              </a:spcBef>
              <a:tabLst>
                <a:tab pos="354965" algn="l"/>
              </a:tabLst>
            </a:pPr>
            <a:r>
              <a:rPr sz="1450" spc="-15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Displayed</a:t>
            </a:r>
            <a:r>
              <a:rPr sz="1800" spc="-3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average</a:t>
            </a:r>
            <a:r>
              <a:rPr sz="1800" spc="2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payload</a:t>
            </a:r>
            <a:r>
              <a:rPr sz="1800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mass</a:t>
            </a:r>
            <a:r>
              <a:rPr sz="1800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carried</a:t>
            </a:r>
            <a:r>
              <a:rPr sz="1800" spc="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by</a:t>
            </a:r>
            <a:r>
              <a:rPr sz="1800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booster</a:t>
            </a:r>
            <a:r>
              <a:rPr sz="1800" spc="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version</a:t>
            </a:r>
            <a:r>
              <a:rPr sz="1800" spc="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F9</a:t>
            </a:r>
            <a:r>
              <a:rPr sz="1800" spc="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v1.1</a:t>
            </a:r>
            <a:endParaRPr sz="18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sz="1450" spc="-15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Listing</a:t>
            </a:r>
            <a:r>
              <a:rPr sz="1800" spc="-2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1800" spc="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date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where</a:t>
            </a:r>
            <a:r>
              <a:rPr sz="1800" spc="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successful</a:t>
            </a:r>
            <a:r>
              <a:rPr sz="1800" spc="-2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and</a:t>
            </a:r>
            <a:r>
              <a:rPr sz="1800" spc="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failure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mission</a:t>
            </a:r>
            <a:r>
              <a:rPr sz="1800" spc="-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outcomes</a:t>
            </a:r>
            <a:endParaRPr sz="1800">
              <a:latin typeface="Trebuchet MS" panose="020B0603020202020204"/>
              <a:cs typeface="Trebuchet MS" panose="020B0603020202020204"/>
            </a:endParaRPr>
          </a:p>
          <a:p>
            <a:pPr marL="355600" marR="179705" indent="-342900">
              <a:lnSpc>
                <a:spcPct val="100000"/>
              </a:lnSpc>
              <a:spcBef>
                <a:spcPts val="1005"/>
              </a:spcBef>
              <a:tabLst>
                <a:tab pos="354965" algn="l"/>
              </a:tabLst>
            </a:pPr>
            <a:r>
              <a:rPr sz="1450" spc="-15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Listing</a:t>
            </a:r>
            <a:r>
              <a:rPr sz="1800" spc="-2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1800" spc="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total</a:t>
            </a:r>
            <a:r>
              <a:rPr sz="1800" spc="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names</a:t>
            </a:r>
            <a:r>
              <a:rPr sz="1800" spc="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1800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booster</a:t>
            </a:r>
            <a:r>
              <a:rPr sz="1800" spc="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versions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which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have</a:t>
            </a:r>
            <a:r>
              <a:rPr sz="1800" spc="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carried</a:t>
            </a:r>
            <a:r>
              <a:rPr sz="1800" spc="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1800" spc="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maximum</a:t>
            </a:r>
            <a:r>
              <a:rPr sz="1800" spc="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payload </a:t>
            </a:r>
            <a:r>
              <a:rPr sz="1800" spc="-52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mass.</a:t>
            </a:r>
            <a:endParaRPr sz="18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995"/>
              </a:spcBef>
              <a:tabLst>
                <a:tab pos="354965" algn="l"/>
              </a:tabLst>
            </a:pPr>
            <a:r>
              <a:rPr sz="1450" spc="-145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Listed</a:t>
            </a:r>
            <a:r>
              <a:rPr sz="1800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1800" spc="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records</a:t>
            </a:r>
            <a:r>
              <a:rPr sz="1800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which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will</a:t>
            </a:r>
            <a:r>
              <a:rPr sz="1800" spc="-3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display</a:t>
            </a:r>
            <a:r>
              <a:rPr sz="1800" spc="-2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1800" spc="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month</a:t>
            </a:r>
            <a:r>
              <a:rPr sz="1800" spc="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names,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successful</a:t>
            </a:r>
            <a:r>
              <a:rPr sz="1800" spc="-3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landing</a:t>
            </a:r>
            <a:r>
              <a:rPr sz="1800" spc="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outcomes</a:t>
            </a:r>
            <a:r>
              <a:rPr sz="1800" spc="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in</a:t>
            </a:r>
            <a:endParaRPr sz="1800">
              <a:latin typeface="Trebuchet MS" panose="020B0603020202020204"/>
              <a:cs typeface="Trebuchet MS" panose="020B0603020202020204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ground</a:t>
            </a:r>
            <a:r>
              <a:rPr sz="1800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pad,</a:t>
            </a:r>
            <a:r>
              <a:rPr sz="1800" spc="-2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booster </a:t>
            </a:r>
            <a:r>
              <a:rPr sz="1800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version,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launch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site</a:t>
            </a:r>
            <a:endParaRPr sz="18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995"/>
              </a:spcBef>
              <a:tabLst>
                <a:tab pos="354965" algn="l"/>
              </a:tabLst>
            </a:pPr>
            <a:endParaRPr sz="18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30194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-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EDA</a:t>
            </a:r>
            <a:r>
              <a:rPr sz="3700" b="0" spc="-1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with</a:t>
            </a:r>
            <a:r>
              <a:rPr sz="3700" b="0" spc="-2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SQL</a:t>
            </a:r>
            <a:endParaRPr sz="37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874341"/>
            <a:ext cx="10231120" cy="425450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355600" marR="20955" indent="-342900">
              <a:lnSpc>
                <a:spcPct val="90000"/>
              </a:lnSpc>
              <a:spcBef>
                <a:spcPts val="315"/>
              </a:spcBef>
              <a:tabLst>
                <a:tab pos="354965" algn="l"/>
              </a:tabLst>
            </a:pPr>
            <a:r>
              <a:rPr sz="1450" spc="-145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1800" b="1" spc="-114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To</a:t>
            </a:r>
            <a:r>
              <a:rPr sz="1800" b="1" spc="-3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b="1" spc="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visualize</a:t>
            </a:r>
            <a:r>
              <a:rPr sz="1800" b="1" spc="-2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b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1800" b="1" spc="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b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Launch</a:t>
            </a:r>
            <a:r>
              <a:rPr sz="1800" b="1" spc="-2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b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Data</a:t>
            </a:r>
            <a:r>
              <a:rPr sz="1800" b="1" spc="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b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into</a:t>
            </a:r>
            <a:r>
              <a:rPr sz="1800" b="1" spc="-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b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an</a:t>
            </a:r>
            <a:r>
              <a:rPr sz="1800" b="1" spc="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b="1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interactive</a:t>
            </a:r>
            <a:r>
              <a:rPr sz="1800" b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map.</a:t>
            </a:r>
            <a:r>
              <a:rPr sz="1800" b="1" spc="3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4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We</a:t>
            </a:r>
            <a:r>
              <a:rPr sz="1800" spc="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took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the</a:t>
            </a:r>
            <a:r>
              <a:rPr sz="1800" spc="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Latitude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and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Longitude 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Coordinates 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at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each 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launch site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and added 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a </a:t>
            </a:r>
            <a:r>
              <a:rPr sz="1800" i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Circle Marker </a:t>
            </a:r>
            <a:r>
              <a:rPr sz="1800" i="1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around </a:t>
            </a:r>
            <a:r>
              <a:rPr sz="1800" i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each </a:t>
            </a:r>
            <a:r>
              <a:rPr sz="1800" i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launch </a:t>
            </a:r>
            <a:r>
              <a:rPr sz="1800" i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site </a:t>
            </a:r>
            <a:r>
              <a:rPr sz="1800" i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with </a:t>
            </a:r>
            <a:r>
              <a:rPr sz="1800" i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a </a:t>
            </a:r>
            <a:r>
              <a:rPr sz="1800" i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label </a:t>
            </a:r>
            <a:r>
              <a:rPr sz="1800" i="1" spc="-53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i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1800" i="1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i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1800" i="1" spc="-2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i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name</a:t>
            </a:r>
            <a:r>
              <a:rPr sz="1800" i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i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of </a:t>
            </a:r>
            <a:r>
              <a:rPr sz="1800" i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1800" i="1" spc="-2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i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launch </a:t>
            </a:r>
            <a:r>
              <a:rPr sz="1800" i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site.</a:t>
            </a:r>
            <a:endParaRPr sz="1800">
              <a:latin typeface="Trebuchet MS" panose="020B0603020202020204"/>
              <a:cs typeface="Trebuchet MS" panose="020B0603020202020204"/>
            </a:endParaRPr>
          </a:p>
          <a:p>
            <a:pPr marL="355600" marR="381000" indent="-342900">
              <a:lnSpc>
                <a:spcPts val="1940"/>
              </a:lnSpc>
              <a:spcBef>
                <a:spcPts val="1425"/>
              </a:spcBef>
              <a:tabLst>
                <a:tab pos="354965" algn="l"/>
              </a:tabLst>
            </a:pPr>
            <a:r>
              <a:rPr sz="1450" spc="-15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1800" b="1" spc="-2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We </a:t>
            </a:r>
            <a:r>
              <a:rPr sz="1800" b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assigned </a:t>
            </a:r>
            <a:r>
              <a:rPr sz="1800" b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the </a:t>
            </a:r>
            <a:r>
              <a:rPr sz="1800" b="1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dataframe </a:t>
            </a:r>
            <a:r>
              <a:rPr sz="1800" b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launch_outcomes(failures, </a:t>
            </a:r>
            <a:r>
              <a:rPr sz="1800" b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successes) </a:t>
            </a:r>
            <a:r>
              <a:rPr sz="1800" b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to </a:t>
            </a:r>
            <a:r>
              <a:rPr sz="1800" b="1" i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classes 0 and 1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with </a:t>
            </a:r>
            <a:r>
              <a:rPr sz="1800" spc="-53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Green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and</a:t>
            </a:r>
            <a:r>
              <a:rPr sz="1800" spc="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3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Red</a:t>
            </a:r>
            <a:r>
              <a:rPr sz="1800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markers</a:t>
            </a:r>
            <a:r>
              <a:rPr sz="1800" spc="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on the</a:t>
            </a:r>
            <a:r>
              <a:rPr sz="1800" spc="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map</a:t>
            </a:r>
            <a:r>
              <a:rPr sz="1800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in</a:t>
            </a:r>
            <a:r>
              <a:rPr sz="1800" spc="3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a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markercluster</a:t>
            </a:r>
            <a:r>
              <a:rPr sz="1800" spc="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()</a:t>
            </a:r>
            <a:endParaRPr sz="1800">
              <a:latin typeface="Trebuchet MS" panose="020B0603020202020204"/>
              <a:cs typeface="Trebuchet MS" panose="020B0603020202020204"/>
            </a:endParaRPr>
          </a:p>
          <a:p>
            <a:pPr marL="12700" marR="5080">
              <a:lnSpc>
                <a:spcPct val="90000"/>
              </a:lnSpc>
              <a:spcBef>
                <a:spcPts val="1380"/>
              </a:spcBef>
            </a:pPr>
            <a:r>
              <a:rPr sz="1800" b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Using</a:t>
            </a:r>
            <a:r>
              <a:rPr sz="1800" b="1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b="1" spc="-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Haversine’s</a:t>
            </a:r>
            <a:r>
              <a:rPr sz="1800" b="1" spc="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b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formula</a:t>
            </a:r>
            <a:r>
              <a:rPr sz="1800" b="1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b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we</a:t>
            </a:r>
            <a:r>
              <a:rPr sz="1800" b="1" spc="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b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calculated</a:t>
            </a:r>
            <a:r>
              <a:rPr sz="1800" b="1" spc="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b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1800" b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distance</a:t>
            </a:r>
            <a:r>
              <a:rPr sz="1800" b="1" spc="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from</a:t>
            </a:r>
            <a:r>
              <a:rPr sz="1800" spc="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1800" spc="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Launch</a:t>
            </a:r>
            <a:r>
              <a:rPr sz="1800" spc="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Site</a:t>
            </a:r>
            <a:r>
              <a:rPr sz="1800" spc="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to various</a:t>
            </a:r>
            <a:r>
              <a:rPr sz="1800" spc="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landmarks 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to</a:t>
            </a:r>
            <a:r>
              <a:rPr sz="1800" spc="-2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find</a:t>
            </a:r>
            <a:r>
              <a:rPr sz="1800" spc="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various</a:t>
            </a:r>
            <a:r>
              <a:rPr sz="1800" spc="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trends</a:t>
            </a:r>
            <a:r>
              <a:rPr sz="1800" spc="-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about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what</a:t>
            </a:r>
            <a:r>
              <a:rPr sz="1800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is</a:t>
            </a:r>
            <a:r>
              <a:rPr sz="1800" spc="-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around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1800" spc="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Launch</a:t>
            </a:r>
            <a:r>
              <a:rPr sz="1800" spc="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Site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to</a:t>
            </a:r>
            <a:r>
              <a:rPr sz="1800" spc="-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measure</a:t>
            </a:r>
            <a:r>
              <a:rPr sz="1800" spc="6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patterns.</a:t>
            </a:r>
            <a:r>
              <a:rPr sz="1800" spc="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.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b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Lines</a:t>
            </a:r>
            <a:r>
              <a:rPr sz="1800" b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are 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drawn </a:t>
            </a:r>
            <a:r>
              <a:rPr sz="1800" spc="-53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on the</a:t>
            </a:r>
            <a:r>
              <a:rPr sz="1800" spc="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map</a:t>
            </a:r>
            <a:r>
              <a:rPr sz="1800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to measure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distance to</a:t>
            </a:r>
            <a:r>
              <a:rPr sz="1800" spc="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landmarks.</a:t>
            </a:r>
            <a:endParaRPr sz="18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  <a:tabLst>
                <a:tab pos="354965" algn="l"/>
              </a:tabLst>
            </a:pPr>
            <a:r>
              <a:rPr sz="1450" spc="-15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1800" b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Example</a:t>
            </a:r>
            <a:r>
              <a:rPr sz="1800" b="1" spc="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b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1800" b="1" spc="-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b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some</a:t>
            </a:r>
            <a:r>
              <a:rPr sz="1800" b="1" spc="-2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b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trends</a:t>
            </a:r>
            <a:r>
              <a:rPr sz="1800" b="1" spc="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b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in</a:t>
            </a:r>
            <a:r>
              <a:rPr sz="1800" b="1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b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which</a:t>
            </a:r>
            <a:r>
              <a:rPr sz="1800" b="1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b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1800" b="1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b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Launch</a:t>
            </a:r>
            <a:r>
              <a:rPr sz="1800" b="1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b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Site</a:t>
            </a:r>
            <a:r>
              <a:rPr sz="1800" b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b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is</a:t>
            </a:r>
            <a:r>
              <a:rPr sz="1800" b="1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b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situated</a:t>
            </a:r>
            <a:r>
              <a:rPr sz="1800" b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b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in.</a:t>
            </a:r>
            <a:endParaRPr sz="18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  <a:tabLst>
                <a:tab pos="354965" algn="l"/>
              </a:tabLst>
            </a:pPr>
            <a:r>
              <a:rPr sz="1450" spc="-15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•Are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launch</a:t>
            </a:r>
            <a:r>
              <a:rPr sz="1800" spc="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sites</a:t>
            </a:r>
            <a:r>
              <a:rPr sz="1800" spc="-2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in</a:t>
            </a:r>
            <a:r>
              <a:rPr sz="1800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close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proximity</a:t>
            </a:r>
            <a:r>
              <a:rPr sz="1800" spc="-2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to railways?</a:t>
            </a:r>
            <a:r>
              <a:rPr sz="1800" spc="-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No</a:t>
            </a:r>
            <a:endParaRPr sz="18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  <a:tabLst>
                <a:tab pos="354965" algn="l"/>
              </a:tabLst>
            </a:pPr>
            <a:r>
              <a:rPr sz="1450" spc="-145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•Are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launch</a:t>
            </a:r>
            <a:r>
              <a:rPr sz="1800" spc="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sites</a:t>
            </a:r>
            <a:r>
              <a:rPr sz="1800" spc="-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in</a:t>
            </a:r>
            <a:r>
              <a:rPr sz="1800" spc="-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close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proximity</a:t>
            </a:r>
            <a:r>
              <a:rPr sz="1800" spc="-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to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highways?</a:t>
            </a:r>
            <a:r>
              <a:rPr sz="1800" spc="-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No</a:t>
            </a:r>
            <a:endParaRPr sz="18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785"/>
              </a:spcBef>
              <a:tabLst>
                <a:tab pos="354965" algn="l"/>
              </a:tabLst>
            </a:pPr>
            <a:r>
              <a:rPr sz="1450" spc="-15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•Are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launch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sites</a:t>
            </a:r>
            <a:r>
              <a:rPr sz="1800" spc="-2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in</a:t>
            </a:r>
            <a:r>
              <a:rPr sz="1800" spc="-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close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proximity</a:t>
            </a:r>
            <a:r>
              <a:rPr sz="1800" spc="-2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to</a:t>
            </a:r>
            <a:r>
              <a:rPr sz="1800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coastline?</a:t>
            </a:r>
            <a:r>
              <a:rPr sz="1800" spc="-4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7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Yes</a:t>
            </a:r>
            <a:endParaRPr sz="18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  <a:tabLst>
                <a:tab pos="354965" algn="l"/>
              </a:tabLst>
            </a:pPr>
            <a:r>
              <a:rPr sz="1450" spc="-15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•Do</a:t>
            </a:r>
            <a:r>
              <a:rPr sz="1800" spc="-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launch</a:t>
            </a:r>
            <a:r>
              <a:rPr sz="1800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sites</a:t>
            </a:r>
            <a:r>
              <a:rPr sz="1800" spc="-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keep</a:t>
            </a:r>
            <a:r>
              <a:rPr sz="1800" spc="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certain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distance</a:t>
            </a:r>
            <a:r>
              <a:rPr sz="1800" spc="-2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away from cities?</a:t>
            </a:r>
            <a:r>
              <a:rPr sz="1800" spc="-4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7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Yes</a:t>
            </a:r>
            <a:endParaRPr sz="18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75628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-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Build</a:t>
            </a:r>
            <a:r>
              <a:rPr sz="3700" b="0" spc="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r>
              <a:rPr sz="3700" b="0" spc="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Interactive</a:t>
            </a:r>
            <a:r>
              <a:rPr sz="3700" b="0" spc="2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Map</a:t>
            </a:r>
            <a:r>
              <a:rPr sz="3700" b="0" spc="3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with</a:t>
            </a:r>
            <a:r>
              <a:rPr sz="37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Folium</a:t>
            </a:r>
            <a:endParaRPr sz="37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852929"/>
            <a:ext cx="9129395" cy="230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368300" indent="-3429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sz="1750" spc="-16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Summarize</a:t>
            </a:r>
            <a:r>
              <a:rPr sz="2200" spc="4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what</a:t>
            </a:r>
            <a:r>
              <a:rPr sz="2200" spc="2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plots/graphs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interactions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have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added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2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a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dashboard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  <a:tabLst>
                <a:tab pos="469265" algn="l"/>
              </a:tabLst>
            </a:pPr>
            <a:r>
              <a:rPr sz="1450" spc="-145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1800" b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1800" b="1" spc="-2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b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dashboard </a:t>
            </a:r>
            <a:r>
              <a:rPr sz="1800" b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is</a:t>
            </a:r>
            <a:r>
              <a:rPr sz="1800" b="1" spc="-2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b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built</a:t>
            </a:r>
            <a:r>
              <a:rPr sz="1800" b="1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b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with</a:t>
            </a:r>
            <a:r>
              <a:rPr sz="1800" b="1" spc="-2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b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Flask</a:t>
            </a:r>
            <a:r>
              <a:rPr sz="1800" b="1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b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and </a:t>
            </a:r>
            <a:r>
              <a:rPr sz="1800" b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Dash </a:t>
            </a:r>
            <a:r>
              <a:rPr sz="1800" b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web</a:t>
            </a:r>
            <a:r>
              <a:rPr sz="1800" b="1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framework.</a:t>
            </a:r>
            <a:endParaRPr sz="1800">
              <a:latin typeface="Trebuchet MS" panose="020B0603020202020204"/>
              <a:cs typeface="Trebuchet MS" panose="020B0603020202020204"/>
            </a:endParaRPr>
          </a:p>
          <a:p>
            <a:pPr>
              <a:lnSpc>
                <a:spcPct val="100000"/>
              </a:lnSpc>
            </a:pPr>
            <a:endParaRPr sz="21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1730"/>
              </a:spcBef>
              <a:tabLst>
                <a:tab pos="354965" algn="l"/>
              </a:tabLst>
            </a:pPr>
            <a:r>
              <a:rPr sz="1450" spc="-15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18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 panose="020B0603020202020204"/>
                <a:cs typeface="Trebuchet MS" panose="020B0603020202020204"/>
              </a:rPr>
              <a:t>GitHub</a:t>
            </a:r>
            <a:r>
              <a:rPr sz="1800" u="heavy" spc="-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 panose="020B0603020202020204"/>
                <a:cs typeface="Trebuchet MS" panose="020B0603020202020204"/>
              </a:rPr>
              <a:t>Link</a:t>
            </a:r>
            <a:r>
              <a:rPr sz="1800" u="heavy" spc="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 panose="020B0603020202020204"/>
                <a:cs typeface="Trebuchet MS" panose="020B0603020202020204"/>
              </a:rPr>
              <a:t>to</a:t>
            </a:r>
            <a:r>
              <a:rPr sz="18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 panose="020B0603020202020204"/>
                <a:cs typeface="Trebuchet MS" panose="020B0603020202020204"/>
              </a:rPr>
              <a:t>source</a:t>
            </a:r>
            <a:r>
              <a:rPr sz="18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 panose="020B0603020202020204"/>
                <a:cs typeface="Trebuchet MS" panose="020B0603020202020204"/>
              </a:rPr>
              <a:t>code</a:t>
            </a:r>
            <a:r>
              <a:rPr sz="18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b="1" i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-</a:t>
            </a:r>
            <a:r>
              <a:rPr sz="1800" b="1" i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i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display</a:t>
            </a:r>
            <a:r>
              <a:rPr sz="1800" i="1" spc="-3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i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relative</a:t>
            </a:r>
            <a:r>
              <a:rPr sz="1800" i="1" spc="-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i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proportions</a:t>
            </a:r>
            <a:r>
              <a:rPr sz="1800" i="1" spc="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i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of </a:t>
            </a:r>
            <a:r>
              <a:rPr sz="1800" i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multiple</a:t>
            </a:r>
            <a:r>
              <a:rPr sz="1800" i="1" spc="-2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i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classes</a:t>
            </a:r>
            <a:r>
              <a:rPr sz="1800" i="1" spc="-3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i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of data.</a:t>
            </a:r>
            <a:endParaRPr sz="18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995"/>
              </a:spcBef>
              <a:tabLst>
                <a:tab pos="354965" algn="l"/>
              </a:tabLst>
            </a:pPr>
            <a:r>
              <a:rPr sz="1450" spc="-15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1800" i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-</a:t>
            </a:r>
            <a:r>
              <a:rPr sz="1800" i="1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i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size</a:t>
            </a:r>
            <a:r>
              <a:rPr sz="1800" i="1" spc="-2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i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1800" i="1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i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1800" i="1" spc="-2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i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circle</a:t>
            </a:r>
            <a:r>
              <a:rPr sz="1800" i="1" spc="-2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i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can</a:t>
            </a:r>
            <a:r>
              <a:rPr sz="1800" i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i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be</a:t>
            </a:r>
            <a:r>
              <a:rPr sz="1800" i="1" spc="-3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i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made</a:t>
            </a:r>
            <a:r>
              <a:rPr sz="1800" i="1" spc="-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i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proportional</a:t>
            </a:r>
            <a:r>
              <a:rPr sz="1800" i="1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i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to</a:t>
            </a:r>
            <a:r>
              <a:rPr sz="1800" i="1" spc="-2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i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1800" i="1" spc="-3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i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total</a:t>
            </a:r>
            <a:r>
              <a:rPr sz="1800" i="1" spc="-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i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quantity</a:t>
            </a:r>
            <a:r>
              <a:rPr sz="1800" i="1" spc="-2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i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it</a:t>
            </a:r>
            <a:r>
              <a:rPr sz="1800" i="1" spc="-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i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represents</a:t>
            </a:r>
            <a:endParaRPr sz="18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1866"/>
            <a:ext cx="73552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-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Build</a:t>
            </a:r>
            <a:r>
              <a:rPr sz="3700" b="0" spc="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37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Dashboard</a:t>
            </a:r>
            <a:r>
              <a:rPr sz="3700" b="0" spc="6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with</a:t>
            </a:r>
            <a:r>
              <a:rPr sz="3700" b="0" spc="2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Plotly </a:t>
            </a:r>
            <a:r>
              <a:rPr sz="3700" b="0" spc="-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Dash</a:t>
            </a:r>
            <a:endParaRPr sz="37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727047"/>
            <a:ext cx="7340600" cy="439928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  <a:tabLst>
                <a:tab pos="354965" algn="l"/>
              </a:tabLst>
            </a:pPr>
            <a:r>
              <a:rPr sz="1350" spc="-13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1700" b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BUILDING</a:t>
            </a:r>
            <a:r>
              <a:rPr sz="1700" b="1" spc="-8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700" b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1700" b="1" spc="-5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700" b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MODEL:</a:t>
            </a:r>
            <a:endParaRPr sz="17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  <a:tabLst>
                <a:tab pos="354965" algn="l"/>
              </a:tabLst>
            </a:pPr>
            <a:r>
              <a:rPr sz="1350" spc="-13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1700" b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L</a:t>
            </a:r>
            <a:r>
              <a:rPr sz="17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oaded</a:t>
            </a:r>
            <a:r>
              <a:rPr sz="1700" spc="-2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1700" spc="-2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dataset</a:t>
            </a:r>
            <a:r>
              <a:rPr sz="1700" spc="-2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into </a:t>
            </a:r>
            <a:r>
              <a:rPr sz="17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numpy</a:t>
            </a:r>
            <a:r>
              <a:rPr sz="1700" spc="-3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7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and</a:t>
            </a:r>
            <a:r>
              <a:rPr sz="1700" spc="-3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7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pandas</a:t>
            </a:r>
            <a:endParaRPr sz="17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  <a:tabLst>
                <a:tab pos="354965" algn="l"/>
              </a:tabLst>
            </a:pPr>
            <a:r>
              <a:rPr sz="1350" spc="-13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1700" b="1" spc="-2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Tranformed</a:t>
            </a:r>
            <a:r>
              <a:rPr sz="1700" b="1" spc="-5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700" b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1700" b="1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700" b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data</a:t>
            </a:r>
            <a:endParaRPr sz="17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  <a:tabLst>
                <a:tab pos="354965" algn="l"/>
              </a:tabLst>
            </a:pPr>
            <a:r>
              <a:rPr sz="1350" spc="-13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1700" b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Split</a:t>
            </a:r>
            <a:r>
              <a:rPr sz="1700" b="1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700" b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data</a:t>
            </a:r>
            <a:r>
              <a:rPr sz="1700" b="1" spc="-2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700" b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into</a:t>
            </a:r>
            <a:r>
              <a:rPr sz="1700" b="1" spc="-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700" b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training</a:t>
            </a:r>
            <a:r>
              <a:rPr sz="1700" b="1" spc="-3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700" b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and</a:t>
            </a:r>
            <a:r>
              <a:rPr sz="1700" b="1" spc="-3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700" b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test</a:t>
            </a:r>
            <a:r>
              <a:rPr sz="1700" b="1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700" b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sets</a:t>
            </a:r>
            <a:endParaRPr sz="17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  <a:tabLst>
                <a:tab pos="354965" algn="l"/>
                <a:tab pos="1223010" algn="l"/>
              </a:tabLst>
            </a:pPr>
            <a:r>
              <a:rPr sz="1350" spc="-13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1700" b="1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Viewed	</a:t>
            </a:r>
            <a:r>
              <a:rPr sz="1700" b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how </a:t>
            </a:r>
            <a:r>
              <a:rPr sz="1700" b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many</a:t>
            </a:r>
            <a:r>
              <a:rPr sz="1700" b="1" spc="-3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700" b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samples</a:t>
            </a:r>
            <a:r>
              <a:rPr sz="1700" b="1" spc="-3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700" b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are</a:t>
            </a:r>
            <a:r>
              <a:rPr sz="1700" b="1" spc="-4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700" b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there</a:t>
            </a:r>
            <a:endParaRPr sz="17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  <a:tabLst>
                <a:tab pos="354965" algn="l"/>
              </a:tabLst>
            </a:pPr>
            <a:r>
              <a:rPr sz="1350" spc="-13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1700" b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Choose</a:t>
            </a:r>
            <a:r>
              <a:rPr sz="1700" b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700" b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the machine</a:t>
            </a:r>
            <a:r>
              <a:rPr sz="1700" b="1" spc="-2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700" b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learning</a:t>
            </a:r>
            <a:r>
              <a:rPr sz="1700" b="1" spc="-4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700" b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to</a:t>
            </a:r>
            <a:r>
              <a:rPr sz="1700" b="1" spc="-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700" b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use</a:t>
            </a:r>
            <a:endParaRPr sz="17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354965" algn="l"/>
              </a:tabLst>
            </a:pPr>
            <a:r>
              <a:rPr sz="1350" spc="-13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1700" b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Set</a:t>
            </a:r>
            <a:r>
              <a:rPr sz="1700" b="1" spc="-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700" b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1700" b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700" b="1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parameters</a:t>
            </a:r>
            <a:r>
              <a:rPr sz="1700" b="1" spc="-3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700" b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and</a:t>
            </a:r>
            <a:r>
              <a:rPr sz="1700" b="1" spc="-2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700" b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algorithms</a:t>
            </a:r>
            <a:r>
              <a:rPr sz="1700" b="1" spc="-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700" b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to</a:t>
            </a:r>
            <a:r>
              <a:rPr sz="1700" b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GridSearchCV</a:t>
            </a:r>
            <a:endParaRPr sz="17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  <a:tabLst>
                <a:tab pos="354965" algn="l"/>
              </a:tabLst>
            </a:pPr>
            <a:r>
              <a:rPr sz="1350" spc="-125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1700" b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Fit</a:t>
            </a:r>
            <a:r>
              <a:rPr sz="1700" b="1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700" b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our</a:t>
            </a:r>
            <a:r>
              <a:rPr sz="1700" b="1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700" b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datasets</a:t>
            </a:r>
            <a:r>
              <a:rPr sz="1700" b="1" spc="-3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700" b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into</a:t>
            </a:r>
            <a:r>
              <a:rPr sz="1700" b="1" spc="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700" b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the </a:t>
            </a:r>
            <a:r>
              <a:rPr sz="1700" b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GridSearchCV</a:t>
            </a:r>
            <a:r>
              <a:rPr sz="1700" b="1" spc="-2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700" b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objects</a:t>
            </a:r>
            <a:r>
              <a:rPr sz="1700" b="1" spc="-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700" b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and</a:t>
            </a:r>
            <a:r>
              <a:rPr sz="1700" b="1" spc="-2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700" b="1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train</a:t>
            </a:r>
            <a:r>
              <a:rPr sz="1700" b="1" spc="-2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700" b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our dataset.</a:t>
            </a:r>
            <a:endParaRPr sz="17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  <a:tabLst>
                <a:tab pos="354965" algn="l"/>
              </a:tabLst>
            </a:pPr>
            <a:r>
              <a:rPr sz="1350" spc="-13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1700" b="1" spc="-3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EVALUATING</a:t>
            </a:r>
            <a:r>
              <a:rPr sz="1700" b="1" spc="-9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700" b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1700" b="1" spc="-4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700" b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MODEL:</a:t>
            </a:r>
            <a:endParaRPr sz="17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354965" algn="l"/>
              </a:tabLst>
            </a:pPr>
            <a:r>
              <a:rPr sz="1350" spc="-13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1700" b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Considered</a:t>
            </a:r>
            <a:r>
              <a:rPr sz="1700" b="1" spc="-3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700" b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1700" b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700" b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accuracy</a:t>
            </a:r>
            <a:r>
              <a:rPr sz="1700" b="1" spc="-4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700" b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for</a:t>
            </a:r>
            <a:r>
              <a:rPr sz="1700" b="1" spc="-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700" b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each</a:t>
            </a:r>
            <a:r>
              <a:rPr sz="1700" b="1" spc="-2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700" b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model</a:t>
            </a:r>
            <a:endParaRPr sz="17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  <a:tabLst>
                <a:tab pos="354965" algn="l"/>
              </a:tabLst>
            </a:pPr>
            <a:r>
              <a:rPr sz="1350" spc="-13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1700" b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Got</a:t>
            </a:r>
            <a:r>
              <a:rPr sz="1700" b="1" spc="-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700" b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tuned</a:t>
            </a:r>
            <a:r>
              <a:rPr sz="1700" b="1" spc="-2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700" b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hyperparameters</a:t>
            </a:r>
            <a:r>
              <a:rPr sz="1700" b="1" spc="-3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700" b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for</a:t>
            </a:r>
            <a:r>
              <a:rPr sz="1700" b="1" spc="-2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700" b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each</a:t>
            </a:r>
            <a:r>
              <a:rPr sz="1700" b="1" spc="-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700" b="1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algorithm</a:t>
            </a:r>
            <a:endParaRPr sz="17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  <a:tabLst>
                <a:tab pos="354965" algn="l"/>
              </a:tabLst>
            </a:pPr>
            <a:r>
              <a:rPr sz="1350" spc="-13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1700" b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Plot</a:t>
            </a:r>
            <a:r>
              <a:rPr sz="1700" b="1" spc="-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700" b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confusion</a:t>
            </a:r>
            <a:r>
              <a:rPr sz="1700" b="1" spc="-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700" b="1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matrix.</a:t>
            </a:r>
            <a:endParaRPr sz="17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354965" algn="l"/>
              </a:tabLst>
            </a:pPr>
            <a:endParaRPr sz="17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1866"/>
            <a:ext cx="7185659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Predictive</a:t>
            </a:r>
            <a:r>
              <a:rPr sz="3700" b="0" spc="1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Analysis</a:t>
            </a:r>
            <a:r>
              <a:rPr sz="3700" b="0" spc="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(Classification)</a:t>
            </a:r>
            <a:endParaRPr sz="37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988" y="1655724"/>
            <a:ext cx="5358765" cy="156654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Exploratory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data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analysis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results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Interactive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analytics demo</a:t>
            </a:r>
            <a:r>
              <a:rPr sz="2200" spc="2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screenshots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Predictive analysis results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159131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-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Resu</a:t>
            </a:r>
            <a:r>
              <a:rPr sz="3700" b="0" spc="-2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l</a:t>
            </a:r>
            <a:r>
              <a:rPr sz="37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ts</a:t>
            </a:r>
            <a:endParaRPr sz="37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420356" y="0"/>
            <a:ext cx="4772660" cy="6868159"/>
            <a:chOff x="7420356" y="0"/>
            <a:chExt cx="4772660" cy="6868159"/>
          </a:xfrm>
        </p:grpSpPr>
        <p:sp>
          <p:nvSpPr>
            <p:cNvPr id="4" name="object 4"/>
            <p:cNvSpPr/>
            <p:nvPr/>
          </p:nvSpPr>
          <p:spPr>
            <a:xfrm>
              <a:off x="9371076" y="0"/>
              <a:ext cx="1219200" cy="6858000"/>
            </a:xfrm>
            <a:custGeom>
              <a:avLst/>
              <a:gdLst/>
              <a:ahLst/>
              <a:cxnLst/>
              <a:rect l="l" t="t" r="r" b="b"/>
              <a:pathLst>
                <a:path w="1219200" h="6858000">
                  <a:moveTo>
                    <a:pt x="0" y="0"/>
                  </a:moveTo>
                  <a:lnTo>
                    <a:pt x="1219200" y="6857999"/>
                  </a:lnTo>
                </a:path>
              </a:pathLst>
            </a:custGeom>
            <a:ln w="9144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424928" y="3681983"/>
              <a:ext cx="4763770" cy="3176905"/>
            </a:xfrm>
            <a:custGeom>
              <a:avLst/>
              <a:gdLst/>
              <a:ahLst/>
              <a:cxnLst/>
              <a:rect l="l" t="t" r="r" b="b"/>
              <a:pathLst>
                <a:path w="4763770" h="3176904">
                  <a:moveTo>
                    <a:pt x="4763516" y="0"/>
                  </a:moveTo>
                  <a:lnTo>
                    <a:pt x="0" y="3176586"/>
                  </a:lnTo>
                </a:path>
              </a:pathLst>
            </a:custGeom>
            <a:ln w="9144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182101" y="0"/>
              <a:ext cx="3007360" cy="6858000"/>
            </a:xfrm>
            <a:custGeom>
              <a:avLst/>
              <a:gdLst/>
              <a:ahLst/>
              <a:cxnLst/>
              <a:rect l="l" t="t" r="r" b="b"/>
              <a:pathLst>
                <a:path w="3007359" h="6858000">
                  <a:moveTo>
                    <a:pt x="3006850" y="0"/>
                  </a:moveTo>
                  <a:lnTo>
                    <a:pt x="2042483" y="0"/>
                  </a:lnTo>
                  <a:lnTo>
                    <a:pt x="0" y="6857996"/>
                  </a:lnTo>
                  <a:lnTo>
                    <a:pt x="3006850" y="6857996"/>
                  </a:lnTo>
                  <a:lnTo>
                    <a:pt x="3006850" y="0"/>
                  </a:lnTo>
                  <a:close/>
                </a:path>
              </a:pathLst>
            </a:custGeom>
            <a:solidFill>
              <a:srgbClr val="5FCAEE">
                <a:alpha val="3607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604335" y="0"/>
              <a:ext cx="2588260" cy="6858000"/>
            </a:xfrm>
            <a:custGeom>
              <a:avLst/>
              <a:gdLst/>
              <a:ahLst/>
              <a:cxnLst/>
              <a:rect l="l" t="t" r="r" b="b"/>
              <a:pathLst>
                <a:path w="2588259" h="6858000">
                  <a:moveTo>
                    <a:pt x="2587664" y="0"/>
                  </a:moveTo>
                  <a:lnTo>
                    <a:pt x="0" y="0"/>
                  </a:lnTo>
                  <a:lnTo>
                    <a:pt x="1208190" y="6857996"/>
                  </a:lnTo>
                  <a:lnTo>
                    <a:pt x="2587664" y="6857996"/>
                  </a:lnTo>
                  <a:lnTo>
                    <a:pt x="2587664" y="0"/>
                  </a:lnTo>
                  <a:close/>
                </a:path>
              </a:pathLst>
            </a:custGeom>
            <a:solidFill>
              <a:srgbClr val="5FCAEE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932164" y="3048000"/>
              <a:ext cx="3260090" cy="3810000"/>
            </a:xfrm>
            <a:custGeom>
              <a:avLst/>
              <a:gdLst/>
              <a:ahLst/>
              <a:cxnLst/>
              <a:rect l="l" t="t" r="r" b="b"/>
              <a:pathLst>
                <a:path w="3260090" h="3810000">
                  <a:moveTo>
                    <a:pt x="3259835" y="0"/>
                  </a:moveTo>
                  <a:lnTo>
                    <a:pt x="0" y="3809999"/>
                  </a:lnTo>
                  <a:lnTo>
                    <a:pt x="3259835" y="3809999"/>
                  </a:lnTo>
                  <a:lnTo>
                    <a:pt x="3259835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337790" y="0"/>
              <a:ext cx="2851785" cy="6858000"/>
            </a:xfrm>
            <a:custGeom>
              <a:avLst/>
              <a:gdLst/>
              <a:ahLst/>
              <a:cxnLst/>
              <a:rect l="l" t="t" r="r" b="b"/>
              <a:pathLst>
                <a:path w="2851784" h="6858000">
                  <a:moveTo>
                    <a:pt x="2851161" y="0"/>
                  </a:moveTo>
                  <a:lnTo>
                    <a:pt x="0" y="0"/>
                  </a:lnTo>
                  <a:lnTo>
                    <a:pt x="2467620" y="6857996"/>
                  </a:lnTo>
                  <a:lnTo>
                    <a:pt x="2851161" y="6857996"/>
                  </a:lnTo>
                  <a:lnTo>
                    <a:pt x="2851161" y="0"/>
                  </a:lnTo>
                  <a:close/>
                </a:path>
              </a:pathLst>
            </a:custGeom>
            <a:solidFill>
              <a:srgbClr val="17AFE3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898125" y="0"/>
              <a:ext cx="1290955" cy="6858000"/>
            </a:xfrm>
            <a:custGeom>
              <a:avLst/>
              <a:gdLst/>
              <a:ahLst/>
              <a:cxnLst/>
              <a:rect l="l" t="t" r="r" b="b"/>
              <a:pathLst>
                <a:path w="1290954" h="6858000">
                  <a:moveTo>
                    <a:pt x="1290827" y="0"/>
                  </a:moveTo>
                  <a:lnTo>
                    <a:pt x="1018958" y="0"/>
                  </a:lnTo>
                  <a:lnTo>
                    <a:pt x="0" y="6857996"/>
                  </a:lnTo>
                  <a:lnTo>
                    <a:pt x="1290827" y="6857996"/>
                  </a:lnTo>
                  <a:lnTo>
                    <a:pt x="1290827" y="0"/>
                  </a:lnTo>
                  <a:close/>
                </a:path>
              </a:pathLst>
            </a:custGeom>
            <a:solidFill>
              <a:srgbClr val="2D83C3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940749" y="0"/>
              <a:ext cx="1248410" cy="6858000"/>
            </a:xfrm>
            <a:custGeom>
              <a:avLst/>
              <a:gdLst/>
              <a:ahLst/>
              <a:cxnLst/>
              <a:rect l="l" t="t" r="r" b="b"/>
              <a:pathLst>
                <a:path w="1248409" h="6858000">
                  <a:moveTo>
                    <a:pt x="1248203" y="0"/>
                  </a:moveTo>
                  <a:lnTo>
                    <a:pt x="0" y="0"/>
                  </a:lnTo>
                  <a:lnTo>
                    <a:pt x="1107740" y="6857996"/>
                  </a:lnTo>
                  <a:lnTo>
                    <a:pt x="1248203" y="6857996"/>
                  </a:lnTo>
                  <a:lnTo>
                    <a:pt x="1248203" y="0"/>
                  </a:lnTo>
                  <a:close/>
                </a:path>
              </a:pathLst>
            </a:custGeom>
            <a:solidFill>
              <a:srgbClr val="226192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372344" y="3590543"/>
              <a:ext cx="1816735" cy="3267710"/>
            </a:xfrm>
            <a:custGeom>
              <a:avLst/>
              <a:gdLst/>
              <a:ahLst/>
              <a:cxnLst/>
              <a:rect l="l" t="t" r="r" b="b"/>
              <a:pathLst>
                <a:path w="1816734" h="3267709">
                  <a:moveTo>
                    <a:pt x="1816607" y="0"/>
                  </a:moveTo>
                  <a:lnTo>
                    <a:pt x="0" y="3267455"/>
                  </a:lnTo>
                  <a:lnTo>
                    <a:pt x="1816607" y="3267455"/>
                  </a:lnTo>
                  <a:lnTo>
                    <a:pt x="1816607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/>
          <p:nvPr/>
        </p:nvSpPr>
        <p:spPr>
          <a:xfrm>
            <a:off x="0" y="4012691"/>
            <a:ext cx="448309" cy="2845435"/>
          </a:xfrm>
          <a:custGeom>
            <a:avLst/>
            <a:gdLst/>
            <a:ahLst/>
            <a:cxnLst/>
            <a:rect l="l" t="t" r="r" b="b"/>
            <a:pathLst>
              <a:path w="448309" h="2845434">
                <a:moveTo>
                  <a:pt x="0" y="0"/>
                </a:moveTo>
                <a:lnTo>
                  <a:pt x="0" y="2845307"/>
                </a:lnTo>
                <a:lnTo>
                  <a:pt x="448056" y="2845307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876706" y="2557398"/>
            <a:ext cx="964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Section</a:t>
            </a:r>
            <a:r>
              <a:rPr sz="1800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2</a:t>
            </a:r>
            <a:endParaRPr sz="18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48995" y="3313176"/>
            <a:ext cx="10596372" cy="29108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8739" y="2084958"/>
            <a:ext cx="293878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sz="1750" spc="-16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Show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a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scatter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plot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of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Flight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Number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vs. 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Site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848969" y="444246"/>
            <a:ext cx="63138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Flight</a:t>
            </a:r>
            <a:r>
              <a:rPr sz="3700" spc="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spc="-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Number</a:t>
            </a:r>
            <a:r>
              <a:rPr sz="3700" spc="3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vs.</a:t>
            </a:r>
            <a:r>
              <a:rPr sz="3700" spc="-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3700" spc="5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Site</a:t>
            </a:r>
            <a:endParaRPr sz="37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48995" y="3180588"/>
            <a:ext cx="10515600" cy="218236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8739" y="2097404"/>
            <a:ext cx="366649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sz="1750" spc="-16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Show</a:t>
            </a:r>
            <a:r>
              <a:rPr sz="2200" spc="-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200" spc="-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scatter</a:t>
            </a:r>
            <a:r>
              <a:rPr sz="2200" spc="-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plot 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355600">
              <a:lnSpc>
                <a:spcPct val="100000"/>
              </a:lnSpc>
            </a:pP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-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vs.</a:t>
            </a:r>
            <a:r>
              <a:rPr sz="2200" spc="-2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Site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51866"/>
            <a:ext cx="50590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-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3700" b="0" spc="2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vs.</a:t>
            </a:r>
            <a:r>
              <a:rPr sz="3700" b="0" spc="-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3700" b="0" spc="3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Site</a:t>
            </a:r>
            <a:endParaRPr sz="37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10853" y="6140907"/>
            <a:ext cx="857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5FCAEE"/>
                </a:solidFill>
                <a:latin typeface="Trebuchet MS" panose="020B0603020202020204"/>
                <a:cs typeface="Trebuchet MS" panose="020B0603020202020204"/>
              </a:rPr>
              <a:t>2</a:t>
            </a:r>
            <a:endParaRPr sz="9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7640" y="1961794"/>
            <a:ext cx="2734945" cy="310578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Executive</a:t>
            </a:r>
            <a:r>
              <a:rPr sz="2200" spc="-4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Summary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0665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Introduction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Methodology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0665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Results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Conclusion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Appendix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51866"/>
            <a:ext cx="15189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Outline</a:t>
            </a:r>
            <a:endParaRPr sz="37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2110231"/>
            <a:ext cx="3613785" cy="2215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sz="1750" spc="-16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Show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a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bar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chart for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the 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success</a:t>
            </a:r>
            <a:r>
              <a:rPr sz="2200" spc="-2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rate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each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orbit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type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355600" marR="112395" indent="-342900">
              <a:lnSpc>
                <a:spcPct val="100000"/>
              </a:lnSpc>
              <a:spcBef>
                <a:spcPts val="1405"/>
              </a:spcBef>
              <a:tabLst>
                <a:tab pos="354965" algn="l"/>
              </a:tabLst>
            </a:pPr>
            <a:r>
              <a:rPr sz="1750" spc="-16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Orbit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GEO,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HEO,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ES-L1 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has the highest success 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rate. 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59582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Success</a:t>
            </a:r>
            <a:r>
              <a:rPr sz="3700" b="0" spc="1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Rate</a:t>
            </a:r>
            <a:r>
              <a:rPr sz="37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vs.</a:t>
            </a:r>
            <a:r>
              <a:rPr sz="3700" b="0" spc="-1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Orbit</a:t>
            </a:r>
            <a:r>
              <a:rPr sz="3700" b="0" spc="-1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Type</a:t>
            </a:r>
            <a:endParaRPr sz="370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931920" y="1499616"/>
            <a:ext cx="6649211" cy="47244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2097404"/>
            <a:ext cx="3589020" cy="3556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320040" indent="-342900" algn="just">
              <a:lnSpc>
                <a:spcPct val="100000"/>
              </a:lnSpc>
              <a:spcBef>
                <a:spcPts val="95"/>
              </a:spcBef>
            </a:pPr>
            <a:r>
              <a:rPr sz="1750" spc="-16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750" spc="-155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Show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a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scatter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point of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Flight number 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vs.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Orbit 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type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355600" marR="5080" indent="-342900">
              <a:lnSpc>
                <a:spcPct val="100000"/>
              </a:lnSpc>
              <a:spcBef>
                <a:spcPts val="1405"/>
              </a:spcBef>
              <a:tabLst>
                <a:tab pos="354965" algn="l"/>
              </a:tabLst>
            </a:pPr>
            <a:r>
              <a:rPr sz="1750" spc="-16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In the LEO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orbit,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the 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success</a:t>
            </a:r>
            <a:r>
              <a:rPr sz="2200" spc="-2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seems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related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to 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the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number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of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flights, 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meanwhile,</a:t>
            </a:r>
            <a:r>
              <a:rPr sz="2200" spc="3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there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no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obvious relationship 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flight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number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when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GTO</a:t>
            </a:r>
            <a:r>
              <a:rPr sz="2200" spc="2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orbit.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60178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Flight</a:t>
            </a:r>
            <a:r>
              <a:rPr sz="3700" b="0" spc="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Number</a:t>
            </a:r>
            <a:r>
              <a:rPr sz="3700" b="0" spc="3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vs.</a:t>
            </a:r>
            <a:r>
              <a:rPr sz="3700" b="0" spc="-1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Orbit</a:t>
            </a:r>
            <a:r>
              <a:rPr sz="3700" b="0" spc="-1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Type</a:t>
            </a:r>
            <a:endParaRPr sz="370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329684" y="277368"/>
            <a:ext cx="7315200" cy="639165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2084958"/>
            <a:ext cx="3735704" cy="3399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467360" indent="-3429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sz="1750" spc="-16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Show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a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scatter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point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of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payload 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vs.</a:t>
            </a:r>
            <a:r>
              <a:rPr sz="2200" spc="-2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orbit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type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</a:pPr>
            <a:endParaRPr sz="25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00">
              <a:latin typeface="Microsoft Sans Serif" panose="020B0604020202020204"/>
              <a:cs typeface="Microsoft Sans Serif" panose="020B0604020202020204"/>
            </a:endParaRPr>
          </a:p>
          <a:p>
            <a:pPr marL="355600" marR="5080" indent="-342900">
              <a:lnSpc>
                <a:spcPct val="100000"/>
              </a:lnSpc>
              <a:tabLst>
                <a:tab pos="354965" algn="l"/>
              </a:tabLst>
            </a:pPr>
            <a:r>
              <a:rPr sz="1750" spc="-16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I noticed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that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the heavy 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payloads have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a negative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influence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on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GTO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orbits 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positive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influence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on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GTO</a:t>
            </a:r>
            <a:r>
              <a:rPr sz="2200" spc="2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and Polar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LEO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(ISS) 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orbits 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47688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-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3700" b="0" spc="2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vs.</a:t>
            </a:r>
            <a:r>
              <a:rPr sz="3700" b="0" spc="-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Orbit</a:t>
            </a:r>
            <a:r>
              <a:rPr sz="3700" b="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Type</a:t>
            </a:r>
            <a:endParaRPr sz="370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463796" y="271272"/>
            <a:ext cx="7728204" cy="631545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2097404"/>
            <a:ext cx="3707765" cy="2286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sz="1750" spc="-16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Show</a:t>
            </a:r>
            <a:r>
              <a:rPr sz="2200" spc="-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line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chart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of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yearly 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355600">
              <a:lnSpc>
                <a:spcPct val="100000"/>
              </a:lnSpc>
            </a:pP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average</a:t>
            </a:r>
            <a:r>
              <a:rPr sz="2200" spc="-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success</a:t>
            </a:r>
            <a:r>
              <a:rPr sz="2200" spc="-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rate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</a:pPr>
            <a:endParaRPr sz="2500">
              <a:latin typeface="Microsoft Sans Serif" panose="020B0604020202020204"/>
              <a:cs typeface="Microsoft Sans Serif" panose="020B0604020202020204"/>
            </a:endParaRPr>
          </a:p>
          <a:p>
            <a:pPr marL="355600" marR="286385" indent="-342900">
              <a:lnSpc>
                <a:spcPct val="100000"/>
              </a:lnSpc>
              <a:spcBef>
                <a:spcPts val="2215"/>
              </a:spcBef>
              <a:tabLst>
                <a:tab pos="354965" algn="l"/>
              </a:tabLst>
            </a:pPr>
            <a:r>
              <a:rPr sz="1450" spc="-15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Seeing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that the 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success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rate 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since</a:t>
            </a:r>
            <a:r>
              <a:rPr sz="1800" spc="-2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2013</a:t>
            </a:r>
            <a:r>
              <a:rPr sz="1800" spc="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kept</a:t>
            </a:r>
            <a:r>
              <a:rPr sz="1800" spc="-2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increasing</a:t>
            </a:r>
            <a:r>
              <a:rPr sz="1800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till</a:t>
            </a:r>
            <a:endParaRPr sz="18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sz="1450" spc="-145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2020.</a:t>
            </a:r>
            <a:endParaRPr sz="18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1866"/>
            <a:ext cx="62833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-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3700" b="0" spc="3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Success</a:t>
            </a:r>
            <a:r>
              <a:rPr sz="3700" b="0" spc="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Yearly</a:t>
            </a:r>
            <a:r>
              <a:rPr sz="3700" b="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Trend</a:t>
            </a:r>
            <a:endParaRPr sz="370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282440" y="356615"/>
            <a:ext cx="7502652" cy="60502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674511"/>
            <a:ext cx="9331325" cy="2472055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0"/>
              </a:spcBef>
              <a:tabLst>
                <a:tab pos="354965" algn="l"/>
              </a:tabLst>
            </a:pPr>
            <a:r>
              <a:rPr sz="1750" spc="-16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Find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names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unique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200" spc="3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sites: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1405"/>
              </a:spcBef>
              <a:tabLst>
                <a:tab pos="354965" algn="l"/>
              </a:tabLst>
            </a:pPr>
            <a:r>
              <a:rPr sz="1750" spc="-16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Select DISTINCT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launch_site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2200" spc="2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tblSpaceX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1405"/>
              </a:spcBef>
              <a:tabLst>
                <a:tab pos="354965" algn="l"/>
              </a:tabLst>
            </a:pPr>
            <a:r>
              <a:rPr sz="1750" spc="-16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Present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your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query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result</a:t>
            </a:r>
            <a:r>
              <a:rPr sz="2200" spc="2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with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short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explanation</a:t>
            </a:r>
            <a:r>
              <a:rPr sz="2200" spc="8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here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355600" marR="5080" indent="-342900">
              <a:lnSpc>
                <a:spcPct val="100000"/>
              </a:lnSpc>
              <a:spcBef>
                <a:spcPts val="1370"/>
              </a:spcBef>
              <a:tabLst>
                <a:tab pos="354965" algn="l"/>
              </a:tabLst>
            </a:pPr>
            <a:r>
              <a:rPr sz="1900" spc="-17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24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'CCAFS</a:t>
            </a:r>
            <a:r>
              <a:rPr sz="24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LC-40',</a:t>
            </a:r>
            <a:r>
              <a:rPr sz="2400" spc="2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'CCAFS</a:t>
            </a:r>
            <a:r>
              <a:rPr sz="24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SLC-40,</a:t>
            </a:r>
            <a:r>
              <a:rPr sz="2400" spc="2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',</a:t>
            </a:r>
            <a:r>
              <a:rPr sz="2400" spc="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'CCAFSSLC-40,</a:t>
            </a:r>
            <a:r>
              <a:rPr sz="2400" spc="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'KSC </a:t>
            </a:r>
            <a:r>
              <a:rPr sz="24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LC-39A',</a:t>
            </a:r>
            <a:r>
              <a:rPr sz="2400" spc="2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5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'VAFB </a:t>
            </a:r>
            <a:r>
              <a:rPr sz="2400" spc="-7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SLC-4E']</a:t>
            </a:r>
            <a:endParaRPr sz="24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1866"/>
            <a:ext cx="476948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All</a:t>
            </a:r>
            <a:r>
              <a:rPr sz="3700" b="0" spc="-1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Launch</a:t>
            </a:r>
            <a:r>
              <a:rPr sz="3700" b="0" spc="4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Site</a:t>
            </a:r>
            <a:r>
              <a:rPr sz="3700" b="0" spc="-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Names</a:t>
            </a:r>
            <a:endParaRPr sz="37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52400"/>
            <a:ext cx="94615" cy="152400"/>
          </a:xfrm>
          <a:custGeom>
            <a:avLst/>
            <a:gdLst/>
            <a:ahLst/>
            <a:cxnLst/>
            <a:rect l="l" t="t" r="r" b="b"/>
            <a:pathLst>
              <a:path w="94615" h="152400">
                <a:moveTo>
                  <a:pt x="94488" y="0"/>
                </a:moveTo>
                <a:lnTo>
                  <a:pt x="0" y="0"/>
                </a:lnTo>
                <a:lnTo>
                  <a:pt x="0" y="152400"/>
                </a:lnTo>
                <a:lnTo>
                  <a:pt x="94488" y="152400"/>
                </a:lnTo>
                <a:lnTo>
                  <a:pt x="944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-12700" y="136651"/>
            <a:ext cx="857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 MT"/>
                <a:cs typeface="Arial MT"/>
              </a:rPr>
              <a:t>']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78891" y="3598164"/>
            <a:ext cx="10021824" cy="244297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8739" y="1692448"/>
            <a:ext cx="7127875" cy="1578610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60"/>
              </a:spcBef>
              <a:tabLst>
                <a:tab pos="354965" algn="l"/>
              </a:tabLst>
            </a:pPr>
            <a:r>
              <a:rPr sz="1750" spc="-16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Find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5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records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where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sites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begin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with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`CCA`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  <a:tabLst>
                <a:tab pos="354965" algn="l"/>
              </a:tabLst>
            </a:pPr>
            <a:r>
              <a:rPr sz="1900" spc="-17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24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select</a:t>
            </a:r>
            <a:r>
              <a:rPr sz="2400" spc="-5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5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TOP</a:t>
            </a:r>
            <a:r>
              <a:rPr sz="2400" spc="-7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5</a:t>
            </a:r>
            <a:r>
              <a:rPr sz="24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* from</a:t>
            </a:r>
            <a:r>
              <a:rPr sz="2400" spc="-2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tblSpaceX</a:t>
            </a:r>
            <a:endParaRPr sz="24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  <a:tabLst>
                <a:tab pos="354965" algn="l"/>
              </a:tabLst>
            </a:pPr>
            <a:r>
              <a:rPr sz="1750" spc="-16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Present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your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query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result</a:t>
            </a:r>
            <a:r>
              <a:rPr sz="2200" spc="2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with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short</a:t>
            </a:r>
            <a:r>
              <a:rPr sz="2200" spc="5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explanation</a:t>
            </a:r>
            <a:r>
              <a:rPr sz="2200" spc="2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here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51866"/>
            <a:ext cx="77089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-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3700" b="0" spc="5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Site</a:t>
            </a:r>
            <a:r>
              <a:rPr sz="3700" b="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Names</a:t>
            </a:r>
            <a:r>
              <a:rPr sz="3700" b="0" spc="4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Begin</a:t>
            </a:r>
            <a:r>
              <a:rPr sz="3700" b="0" spc="2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with 'CCA'</a:t>
            </a:r>
            <a:endParaRPr sz="37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692448"/>
            <a:ext cx="9410065" cy="1944370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60"/>
              </a:spcBef>
              <a:tabLst>
                <a:tab pos="354965" algn="l"/>
              </a:tabLst>
            </a:pPr>
            <a:r>
              <a:rPr sz="1750" spc="-16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Calculate</a:t>
            </a:r>
            <a:r>
              <a:rPr sz="2200" spc="3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total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carried</a:t>
            </a:r>
            <a:r>
              <a:rPr sz="2200" spc="3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boosters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NASA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  <a:tabLst>
                <a:tab pos="354965" algn="l"/>
              </a:tabLst>
            </a:pPr>
            <a:r>
              <a:rPr sz="1900" spc="-17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24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select </a:t>
            </a:r>
            <a:r>
              <a:rPr sz="2400" spc="-3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SUM(PAYLOAD_MASS_KG_)</a:t>
            </a:r>
            <a:r>
              <a:rPr sz="2400" spc="-5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3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TotalPayloadMass</a:t>
            </a:r>
            <a:r>
              <a:rPr sz="2400" spc="2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from</a:t>
            </a:r>
            <a:r>
              <a:rPr sz="24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tblSpaceX</a:t>
            </a:r>
            <a:endParaRPr sz="2400">
              <a:latin typeface="Trebuchet MS" panose="020B0603020202020204"/>
              <a:cs typeface="Trebuchet MS" panose="020B0603020202020204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where</a:t>
            </a:r>
            <a:r>
              <a:rPr sz="2400" spc="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Customer</a:t>
            </a:r>
            <a:r>
              <a:rPr sz="2400" spc="-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= 'NASA</a:t>
            </a:r>
            <a:r>
              <a:rPr sz="2400" spc="-14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(CRS)'",'TotalPayloadMass’</a:t>
            </a:r>
            <a:endParaRPr sz="24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Present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your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query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result</a:t>
            </a:r>
            <a:r>
              <a:rPr sz="2200" spc="2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with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short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explanation</a:t>
            </a:r>
            <a:r>
              <a:rPr sz="2200" spc="3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here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1866"/>
            <a:ext cx="414718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Total</a:t>
            </a:r>
            <a:r>
              <a:rPr sz="3700" b="0" spc="-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Payload</a:t>
            </a:r>
            <a:r>
              <a:rPr sz="3700" b="0" spc="2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Mass</a:t>
            </a:r>
            <a:endParaRPr sz="370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952244" y="4002023"/>
            <a:ext cx="5120639" cy="163372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852929"/>
            <a:ext cx="9177655" cy="2113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sz="1750" spc="-16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Calculate</a:t>
            </a:r>
            <a:r>
              <a:rPr sz="2200" spc="2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average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mass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carried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booster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version</a:t>
            </a:r>
            <a:r>
              <a:rPr sz="2200" spc="2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F9</a:t>
            </a:r>
            <a:r>
              <a:rPr sz="2200" spc="7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v1.1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  <a:tabLst>
                <a:tab pos="354965" algn="l"/>
              </a:tabLst>
            </a:pPr>
            <a:r>
              <a:rPr sz="1450" spc="-15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select</a:t>
            </a:r>
            <a:r>
              <a:rPr sz="1800" spc="-10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3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AVG(PAYLOAD_MASS_KG_)</a:t>
            </a:r>
            <a:r>
              <a:rPr sz="1800" spc="-6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AveragePayloadMass</a:t>
            </a:r>
            <a:r>
              <a:rPr sz="1800" spc="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from</a:t>
            </a:r>
            <a:r>
              <a:rPr sz="1800" spc="2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tblSpaceX</a:t>
            </a:r>
            <a:r>
              <a:rPr sz="1800" spc="-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where</a:t>
            </a:r>
            <a:endParaRPr sz="1800">
              <a:latin typeface="Trebuchet MS" panose="020B0603020202020204"/>
              <a:cs typeface="Trebuchet MS" panose="020B0603020202020204"/>
            </a:endParaRPr>
          </a:p>
          <a:p>
            <a:pPr marL="355600">
              <a:lnSpc>
                <a:spcPct val="100000"/>
              </a:lnSpc>
            </a:pPr>
            <a:r>
              <a:rPr sz="1800" spc="-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Booster_Version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=</a:t>
            </a:r>
            <a:r>
              <a:rPr sz="1800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'F9</a:t>
            </a:r>
            <a:r>
              <a:rPr sz="1800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v1.1'</a:t>
            </a:r>
            <a:endParaRPr sz="1800">
              <a:latin typeface="Trebuchet MS" panose="020B0603020202020204"/>
              <a:cs typeface="Trebuchet MS" panose="020B0603020202020204"/>
            </a:endParaRPr>
          </a:p>
          <a:p>
            <a:pPr>
              <a:lnSpc>
                <a:spcPct val="100000"/>
              </a:lnSpc>
            </a:pPr>
            <a:endParaRPr sz="2100">
              <a:latin typeface="Trebuchet MS" panose="020B0603020202020204"/>
              <a:cs typeface="Trebuchet MS" panose="020B06030202020202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5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354965" algn="l"/>
              </a:tabLst>
            </a:pPr>
            <a:r>
              <a:rPr sz="1750" spc="-16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Present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your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query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result</a:t>
            </a:r>
            <a:r>
              <a:rPr sz="2200" spc="2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with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short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explanation</a:t>
            </a:r>
            <a:r>
              <a:rPr sz="2200" spc="8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here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1866"/>
            <a:ext cx="716153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Average</a:t>
            </a:r>
            <a:r>
              <a:rPr sz="3700" b="0" spc="3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3700" b="0" spc="3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Mass</a:t>
            </a:r>
            <a:r>
              <a:rPr sz="3700" b="0" spc="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by F9</a:t>
            </a:r>
            <a:r>
              <a:rPr sz="3700" b="0" spc="2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v1.1</a:t>
            </a:r>
            <a:endParaRPr sz="370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760220" y="4002023"/>
            <a:ext cx="3915155" cy="189890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692448"/>
            <a:ext cx="9135745" cy="2395855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60"/>
              </a:spcBef>
              <a:tabLst>
                <a:tab pos="354965" algn="l"/>
              </a:tabLst>
            </a:pPr>
            <a:r>
              <a:rPr sz="1750" spc="-16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Find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dates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first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2200" spc="2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outcome</a:t>
            </a:r>
            <a:r>
              <a:rPr sz="2200" spc="2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on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ground</a:t>
            </a:r>
            <a:r>
              <a:rPr sz="2200" spc="7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pad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  <a:tabLst>
                <a:tab pos="354965" algn="l"/>
              </a:tabLst>
            </a:pPr>
            <a:r>
              <a:rPr sz="1900" spc="-17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24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select</a:t>
            </a:r>
            <a:r>
              <a:rPr sz="2400" spc="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MIN(Date)</a:t>
            </a:r>
            <a:r>
              <a:rPr sz="2400" spc="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SLO</a:t>
            </a:r>
            <a:r>
              <a:rPr sz="2400" spc="-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from</a:t>
            </a:r>
            <a:r>
              <a:rPr sz="2400" spc="-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tblSpaceX</a:t>
            </a:r>
            <a:r>
              <a:rPr sz="2400" spc="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where</a:t>
            </a:r>
            <a:r>
              <a:rPr sz="24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Landing_Outcome</a:t>
            </a:r>
            <a:r>
              <a:rPr sz="2400" spc="2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=</a:t>
            </a:r>
            <a:endParaRPr sz="2400">
              <a:latin typeface="Trebuchet MS" panose="020B0603020202020204"/>
              <a:cs typeface="Trebuchet MS" panose="020B0603020202020204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”Success</a:t>
            </a:r>
            <a:r>
              <a:rPr sz="2400" spc="-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(drone</a:t>
            </a:r>
            <a:r>
              <a:rPr sz="24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ship)”</a:t>
            </a:r>
            <a:endParaRPr sz="2400">
              <a:latin typeface="Trebuchet MS" panose="020B0603020202020204"/>
              <a:cs typeface="Trebuchet MS" panose="020B0603020202020204"/>
            </a:endParaRPr>
          </a:p>
          <a:p>
            <a:pPr>
              <a:lnSpc>
                <a:spcPct val="100000"/>
              </a:lnSpc>
            </a:pPr>
            <a:endParaRPr sz="28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1725"/>
              </a:spcBef>
              <a:tabLst>
                <a:tab pos="354965" algn="l"/>
              </a:tabLst>
            </a:pPr>
            <a:r>
              <a:rPr sz="1750" spc="-16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Present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your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query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result</a:t>
            </a:r>
            <a:r>
              <a:rPr sz="2200" spc="2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with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short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explanation</a:t>
            </a:r>
            <a:r>
              <a:rPr sz="2200" spc="3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here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1866"/>
            <a:ext cx="7957184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First Successful</a:t>
            </a:r>
            <a:r>
              <a:rPr sz="3700" b="0" spc="2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Ground</a:t>
            </a:r>
            <a:r>
              <a:rPr sz="3700" b="0" spc="4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3700" b="0" spc="4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Date</a:t>
            </a:r>
            <a:endParaRPr sz="370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043683" y="4547615"/>
            <a:ext cx="5352288" cy="162915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852929"/>
            <a:ext cx="9441815" cy="19456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sz="1750" spc="-16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List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2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names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boosters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which</a:t>
            </a:r>
            <a:r>
              <a:rPr sz="2200" spc="2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have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successfully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landed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on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drone</a:t>
            </a:r>
            <a:r>
              <a:rPr sz="2200" spc="2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ship 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and had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mass</a:t>
            </a:r>
            <a:r>
              <a:rPr sz="2200" spc="2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greater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than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4000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but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less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than</a:t>
            </a:r>
            <a:r>
              <a:rPr sz="2200" spc="2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6000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990"/>
              </a:spcBef>
              <a:tabLst>
                <a:tab pos="354965" algn="l"/>
              </a:tabLst>
            </a:pPr>
            <a:r>
              <a:rPr sz="1600" spc="-155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20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select</a:t>
            </a:r>
            <a:r>
              <a:rPr sz="2000" spc="-3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Booster_Version</a:t>
            </a:r>
            <a:r>
              <a:rPr sz="2000" spc="-3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from</a:t>
            </a:r>
            <a:r>
              <a:rPr sz="2000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tblSpaceX</a:t>
            </a:r>
            <a:r>
              <a:rPr sz="2000" spc="-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where</a:t>
            </a:r>
            <a:r>
              <a:rPr sz="2000" spc="-2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Landing_Outcome</a:t>
            </a:r>
            <a:r>
              <a:rPr sz="2000" spc="-3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=</a:t>
            </a:r>
            <a:r>
              <a:rPr sz="2000" spc="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'Success</a:t>
            </a:r>
            <a:endParaRPr sz="2000">
              <a:latin typeface="Trebuchet MS" panose="020B0603020202020204"/>
              <a:cs typeface="Trebuchet MS" panose="020B0603020202020204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(ground</a:t>
            </a:r>
            <a:r>
              <a:rPr sz="2000" spc="-2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pad)’AND</a:t>
            </a:r>
            <a:r>
              <a:rPr sz="2000" spc="-2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Payload_MASS_KG_</a:t>
            </a:r>
            <a:r>
              <a:rPr sz="2000" spc="-4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&gt; 4000</a:t>
            </a:r>
            <a:r>
              <a:rPr sz="2000" spc="-12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AND</a:t>
            </a:r>
            <a:r>
              <a:rPr sz="2000" spc="-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Payload_MASS_KG_</a:t>
            </a:r>
            <a:r>
              <a:rPr sz="2000" spc="-4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&lt;</a:t>
            </a:r>
            <a:r>
              <a:rPr sz="2000" spc="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6000</a:t>
            </a:r>
            <a:endParaRPr sz="20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Present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your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query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result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with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short</a:t>
            </a:r>
            <a:r>
              <a:rPr sz="2200" spc="3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explanation.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549910"/>
            <a:ext cx="979678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2500" b="0" spc="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00" b="0" spc="-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Drone </a:t>
            </a:r>
            <a:r>
              <a:rPr sz="25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Ship</a:t>
            </a:r>
            <a:r>
              <a:rPr sz="2500" b="0" spc="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2500" b="0" spc="-1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00" b="0" spc="-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with</a:t>
            </a:r>
            <a:r>
              <a:rPr sz="2500" b="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Payload between</a:t>
            </a:r>
            <a:r>
              <a:rPr sz="2500" b="0" spc="-2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4000</a:t>
            </a:r>
            <a:r>
              <a:rPr sz="2500" b="0" spc="-1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00" b="0" spc="-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and 6000</a:t>
            </a:r>
            <a:endParaRPr sz="250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639823" y="3925823"/>
            <a:ext cx="6670548" cy="211531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10853" y="6140907"/>
            <a:ext cx="857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5FCAEE"/>
                </a:solidFill>
                <a:latin typeface="Trebuchet MS" panose="020B0603020202020204"/>
                <a:cs typeface="Trebuchet MS" panose="020B0603020202020204"/>
              </a:rPr>
              <a:t>3</a:t>
            </a:r>
            <a:endParaRPr sz="9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115847"/>
            <a:ext cx="3660140" cy="4065270"/>
          </a:xfrm>
          <a:prstGeom prst="rect">
            <a:avLst/>
          </a:prstGeom>
        </p:spPr>
        <p:txBody>
          <a:bodyPr vert="horz" wrap="square" lIns="0" tIns="1765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b="1" spc="5" dirty="0">
                <a:solidFill>
                  <a:srgbClr val="0D372A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2000" b="1" spc="-100" dirty="0">
                <a:solidFill>
                  <a:srgbClr val="0D372A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2000" b="1" spc="-95" dirty="0">
                <a:solidFill>
                  <a:srgbClr val="0D372A"/>
                </a:solidFill>
                <a:latin typeface="Arial" panose="020B0604020202020204"/>
                <a:cs typeface="Arial" panose="020B0604020202020204"/>
              </a:rPr>
              <a:t>mma</a:t>
            </a:r>
            <a:r>
              <a:rPr sz="2000" b="1" spc="-60" dirty="0">
                <a:solidFill>
                  <a:srgbClr val="0D372A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2000" b="1" spc="-90" dirty="0">
                <a:solidFill>
                  <a:srgbClr val="0D372A"/>
                </a:solidFill>
                <a:latin typeface="Arial" panose="020B0604020202020204"/>
                <a:cs typeface="Arial" panose="020B0604020202020204"/>
              </a:rPr>
              <a:t>y</a:t>
            </a:r>
            <a:r>
              <a:rPr sz="2000" b="1" spc="-80" dirty="0">
                <a:solidFill>
                  <a:srgbClr val="0D37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100" dirty="0">
                <a:solidFill>
                  <a:srgbClr val="0D372A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2000" b="1" spc="-110" dirty="0">
                <a:solidFill>
                  <a:srgbClr val="0D372A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2000" b="1" spc="-25" dirty="0">
                <a:solidFill>
                  <a:srgbClr val="0D37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105" dirty="0">
                <a:solidFill>
                  <a:srgbClr val="0D372A"/>
                </a:solidFill>
                <a:latin typeface="Arial" panose="020B0604020202020204"/>
                <a:cs typeface="Arial" panose="020B0604020202020204"/>
              </a:rPr>
              <a:t>m</a:t>
            </a:r>
            <a:r>
              <a:rPr sz="2000" b="1" spc="10" dirty="0">
                <a:solidFill>
                  <a:srgbClr val="0D372A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2000" b="1" spc="-110" dirty="0">
                <a:solidFill>
                  <a:srgbClr val="0D372A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2000" b="1" spc="-114" dirty="0">
                <a:solidFill>
                  <a:srgbClr val="0D372A"/>
                </a:solidFill>
                <a:latin typeface="Arial" panose="020B0604020202020204"/>
                <a:cs typeface="Arial" panose="020B0604020202020204"/>
              </a:rPr>
              <a:t>h</a:t>
            </a:r>
            <a:r>
              <a:rPr sz="2000" b="1" spc="-120" dirty="0">
                <a:solidFill>
                  <a:srgbClr val="0D372A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2000" b="1" spc="-110" dirty="0">
                <a:solidFill>
                  <a:srgbClr val="0D372A"/>
                </a:solidFill>
                <a:latin typeface="Arial" panose="020B0604020202020204"/>
                <a:cs typeface="Arial" panose="020B0604020202020204"/>
              </a:rPr>
              <a:t>dolo</a:t>
            </a:r>
            <a:r>
              <a:rPr sz="2000" b="1" spc="-120" dirty="0">
                <a:solidFill>
                  <a:srgbClr val="0D372A"/>
                </a:solidFill>
                <a:latin typeface="Arial" panose="020B0604020202020204"/>
                <a:cs typeface="Arial" panose="020B0604020202020204"/>
              </a:rPr>
              <a:t>g</a:t>
            </a:r>
            <a:r>
              <a:rPr sz="2000" b="1" spc="-75" dirty="0">
                <a:solidFill>
                  <a:srgbClr val="0D372A"/>
                </a:solidFill>
                <a:latin typeface="Arial" panose="020B0604020202020204"/>
                <a:cs typeface="Arial" panose="020B0604020202020204"/>
              </a:rPr>
              <a:t>ies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0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1600" spc="-3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collection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96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1800" spc="-4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wrangling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9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EDA</a:t>
            </a:r>
            <a:r>
              <a:rPr sz="1800" spc="-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with</a:t>
            </a:r>
            <a:r>
              <a:rPr sz="1800" spc="-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18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visualization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96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EDA</a:t>
            </a:r>
            <a:r>
              <a:rPr sz="1800" spc="-3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with</a:t>
            </a:r>
            <a:r>
              <a:rPr sz="1800" spc="-3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SQL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241300" marR="140335" indent="-228600">
              <a:lnSpc>
                <a:spcPts val="1730"/>
              </a:lnSpc>
              <a:spcBef>
                <a:spcPts val="13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Building</a:t>
            </a:r>
            <a:r>
              <a:rPr sz="18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an </a:t>
            </a:r>
            <a:r>
              <a:rPr sz="18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interactive</a:t>
            </a:r>
            <a:r>
              <a:rPr sz="18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map</a:t>
            </a:r>
            <a:r>
              <a:rPr sz="18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with </a:t>
            </a:r>
            <a:r>
              <a:rPr sz="18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folium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ts val="1945"/>
              </a:lnSpc>
              <a:spcBef>
                <a:spcPts val="9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Building</a:t>
            </a:r>
            <a:r>
              <a:rPr sz="1800" spc="47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8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dashboard</a:t>
            </a:r>
            <a:r>
              <a:rPr sz="18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with</a:t>
            </a:r>
            <a:r>
              <a:rPr sz="18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plotly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ts val="1945"/>
              </a:lnSpc>
            </a:pPr>
            <a:r>
              <a:rPr sz="18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Dash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96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Predictive</a:t>
            </a:r>
            <a:r>
              <a:rPr sz="18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analysis</a:t>
            </a:r>
            <a:r>
              <a:rPr sz="18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(classification)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0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b="1" spc="5" dirty="0">
                <a:solidFill>
                  <a:srgbClr val="0D372A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1600" b="1" spc="-80" dirty="0">
                <a:solidFill>
                  <a:srgbClr val="0D372A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1600" b="1" spc="-85" dirty="0">
                <a:solidFill>
                  <a:srgbClr val="0D372A"/>
                </a:solidFill>
                <a:latin typeface="Arial" panose="020B0604020202020204"/>
                <a:cs typeface="Arial" panose="020B0604020202020204"/>
              </a:rPr>
              <a:t>m</a:t>
            </a:r>
            <a:r>
              <a:rPr sz="1600" b="1" spc="-75" dirty="0">
                <a:solidFill>
                  <a:srgbClr val="0D372A"/>
                </a:solidFill>
                <a:latin typeface="Arial" panose="020B0604020202020204"/>
                <a:cs typeface="Arial" panose="020B0604020202020204"/>
              </a:rPr>
              <a:t>ma</a:t>
            </a:r>
            <a:r>
              <a:rPr sz="1600" b="1" spc="-35" dirty="0">
                <a:solidFill>
                  <a:srgbClr val="0D372A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1600" b="1" spc="-95" dirty="0">
                <a:solidFill>
                  <a:srgbClr val="0D372A"/>
                </a:solidFill>
                <a:latin typeface="Arial" panose="020B0604020202020204"/>
                <a:cs typeface="Arial" panose="020B0604020202020204"/>
              </a:rPr>
              <a:t>y</a:t>
            </a:r>
            <a:r>
              <a:rPr sz="1600" b="1" spc="-65" dirty="0">
                <a:solidFill>
                  <a:srgbClr val="0D37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80" dirty="0">
                <a:solidFill>
                  <a:srgbClr val="0D372A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1600" b="1" spc="-80" dirty="0">
                <a:solidFill>
                  <a:srgbClr val="0D372A"/>
                </a:solidFill>
                <a:latin typeface="Arial" panose="020B0604020202020204"/>
                <a:cs typeface="Arial" panose="020B0604020202020204"/>
              </a:rPr>
              <a:t>f</a:t>
            </a:r>
            <a:r>
              <a:rPr sz="1600" b="1" spc="-45" dirty="0">
                <a:solidFill>
                  <a:srgbClr val="0D37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5" dirty="0">
                <a:solidFill>
                  <a:srgbClr val="0D372A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600" b="1" spc="-80" dirty="0">
                <a:solidFill>
                  <a:srgbClr val="0D372A"/>
                </a:solidFill>
                <a:latin typeface="Arial" panose="020B0604020202020204"/>
                <a:cs typeface="Arial" panose="020B0604020202020204"/>
              </a:rPr>
              <a:t>ll</a:t>
            </a:r>
            <a:r>
              <a:rPr sz="1600" b="1" spc="-55" dirty="0">
                <a:solidFill>
                  <a:srgbClr val="0D372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90" dirty="0">
                <a:solidFill>
                  <a:srgbClr val="0D372A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1600" b="1" spc="5" dirty="0">
                <a:solidFill>
                  <a:srgbClr val="0D372A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1600" b="1" spc="-80" dirty="0">
                <a:solidFill>
                  <a:srgbClr val="0D372A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1600" b="1" spc="-125" dirty="0">
                <a:solidFill>
                  <a:srgbClr val="0D372A"/>
                </a:solidFill>
                <a:latin typeface="Arial" panose="020B0604020202020204"/>
                <a:cs typeface="Arial" panose="020B0604020202020204"/>
              </a:rPr>
              <a:t>u</a:t>
            </a:r>
            <a:r>
              <a:rPr sz="1600" b="1" spc="-50" dirty="0">
                <a:solidFill>
                  <a:srgbClr val="0D372A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600" b="1" spc="-95" dirty="0">
                <a:solidFill>
                  <a:srgbClr val="0D372A"/>
                </a:solidFill>
                <a:latin typeface="Arial" panose="020B0604020202020204"/>
                <a:cs typeface="Arial" panose="020B0604020202020204"/>
              </a:rPr>
              <a:t>ts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5536793"/>
            <a:ext cx="3338829" cy="1332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173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5" dirty="0">
                <a:solidFill>
                  <a:srgbClr val="2C3B43"/>
                </a:solidFill>
                <a:latin typeface="Lucida Console" panose="020B0609040504020204"/>
                <a:cs typeface="Lucida Console" panose="020B0609040504020204"/>
              </a:rPr>
              <a:t>Exploratory</a:t>
            </a:r>
            <a:r>
              <a:rPr sz="1600" spc="-35" dirty="0">
                <a:solidFill>
                  <a:srgbClr val="2C3B43"/>
                </a:solidFill>
                <a:latin typeface="Lucida Console" panose="020B0609040504020204"/>
                <a:cs typeface="Lucida Console" panose="020B0609040504020204"/>
              </a:rPr>
              <a:t> </a:t>
            </a:r>
            <a:r>
              <a:rPr sz="1600" spc="-5" dirty="0">
                <a:solidFill>
                  <a:srgbClr val="2C3B43"/>
                </a:solidFill>
                <a:latin typeface="Lucida Console" panose="020B0609040504020204"/>
                <a:cs typeface="Lucida Console" panose="020B0609040504020204"/>
              </a:rPr>
              <a:t>data</a:t>
            </a:r>
            <a:r>
              <a:rPr sz="1600" spc="-40" dirty="0">
                <a:solidFill>
                  <a:srgbClr val="2C3B43"/>
                </a:solidFill>
                <a:latin typeface="Lucida Console" panose="020B0609040504020204"/>
                <a:cs typeface="Lucida Console" panose="020B0609040504020204"/>
              </a:rPr>
              <a:t> </a:t>
            </a:r>
            <a:r>
              <a:rPr sz="1600" spc="-5" dirty="0">
                <a:solidFill>
                  <a:srgbClr val="2C3B43"/>
                </a:solidFill>
                <a:latin typeface="Lucida Console" panose="020B0609040504020204"/>
                <a:cs typeface="Lucida Console" panose="020B0609040504020204"/>
              </a:rPr>
              <a:t>analysis</a:t>
            </a:r>
            <a:endParaRPr sz="1600">
              <a:latin typeface="Lucida Console" panose="020B0609040504020204"/>
              <a:cs typeface="Lucida Console" panose="020B0609040504020204"/>
            </a:endParaRPr>
          </a:p>
          <a:p>
            <a:pPr marL="241300">
              <a:lnSpc>
                <a:spcPts val="1730"/>
              </a:lnSpc>
            </a:pPr>
            <a:r>
              <a:rPr sz="1600" spc="-10" dirty="0">
                <a:solidFill>
                  <a:srgbClr val="2C3B43"/>
                </a:solidFill>
                <a:latin typeface="Lucida Console" panose="020B0609040504020204"/>
                <a:cs typeface="Lucida Console" panose="020B0609040504020204"/>
              </a:rPr>
              <a:t>results</a:t>
            </a:r>
            <a:endParaRPr sz="1600">
              <a:latin typeface="Lucida Console" panose="020B0609040504020204"/>
              <a:cs typeface="Lucida Console" panose="020B0609040504020204"/>
            </a:endParaRPr>
          </a:p>
          <a:p>
            <a:pPr marL="241300" marR="5080" indent="-228600">
              <a:lnSpc>
                <a:spcPct val="8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10" dirty="0">
                <a:solidFill>
                  <a:srgbClr val="2C3B43"/>
                </a:solidFill>
                <a:latin typeface="Lucida Console" panose="020B0609040504020204"/>
                <a:cs typeface="Lucida Console" panose="020B0609040504020204"/>
              </a:rPr>
              <a:t>Interactive analytics demo in </a:t>
            </a:r>
            <a:r>
              <a:rPr sz="1400" spc="-830" dirty="0">
                <a:solidFill>
                  <a:srgbClr val="2C3B43"/>
                </a:solidFill>
                <a:latin typeface="Lucida Console" panose="020B0609040504020204"/>
                <a:cs typeface="Lucida Console" panose="020B0609040504020204"/>
              </a:rPr>
              <a:t> </a:t>
            </a:r>
            <a:r>
              <a:rPr sz="1400" spc="-10" dirty="0">
                <a:solidFill>
                  <a:srgbClr val="2C3B43"/>
                </a:solidFill>
                <a:latin typeface="Lucida Console" panose="020B0609040504020204"/>
                <a:cs typeface="Lucida Console" panose="020B0609040504020204"/>
              </a:rPr>
              <a:t>screenshots</a:t>
            </a:r>
            <a:endParaRPr sz="1400">
              <a:latin typeface="Lucida Console" panose="020B0609040504020204"/>
              <a:cs typeface="Lucida Console" panose="020B0609040504020204"/>
            </a:endParaRPr>
          </a:p>
          <a:p>
            <a:pPr marL="241300" indent="-228600">
              <a:lnSpc>
                <a:spcPct val="100000"/>
              </a:lnSpc>
              <a:spcBef>
                <a:spcPts val="10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10" dirty="0">
                <a:solidFill>
                  <a:srgbClr val="2C3B43"/>
                </a:solidFill>
                <a:latin typeface="Lucida Console" panose="020B0609040504020204"/>
                <a:cs typeface="Lucida Console" panose="020B0609040504020204"/>
              </a:rPr>
              <a:t>Predictive</a:t>
            </a:r>
            <a:r>
              <a:rPr sz="1400" spc="-45" dirty="0">
                <a:solidFill>
                  <a:srgbClr val="2C3B43"/>
                </a:solidFill>
                <a:latin typeface="Lucida Console" panose="020B0609040504020204"/>
                <a:cs typeface="Lucida Console" panose="020B0609040504020204"/>
              </a:rPr>
              <a:t> </a:t>
            </a:r>
            <a:r>
              <a:rPr sz="1400" spc="-10" dirty="0">
                <a:solidFill>
                  <a:srgbClr val="2C3B43"/>
                </a:solidFill>
                <a:latin typeface="Lucida Console" panose="020B0609040504020204"/>
                <a:cs typeface="Lucida Console" panose="020B0609040504020204"/>
              </a:rPr>
              <a:t>analysis</a:t>
            </a:r>
            <a:r>
              <a:rPr sz="1400" spc="-35" dirty="0">
                <a:solidFill>
                  <a:srgbClr val="2C3B43"/>
                </a:solidFill>
                <a:latin typeface="Lucida Console" panose="020B0609040504020204"/>
                <a:cs typeface="Lucida Console" panose="020B0609040504020204"/>
              </a:rPr>
              <a:t> </a:t>
            </a:r>
            <a:r>
              <a:rPr sz="1400" spc="-10" dirty="0">
                <a:solidFill>
                  <a:srgbClr val="2C3B43"/>
                </a:solidFill>
                <a:latin typeface="Lucida Console" panose="020B0609040504020204"/>
                <a:cs typeface="Lucida Console" panose="020B0609040504020204"/>
              </a:rPr>
              <a:t>results</a:t>
            </a:r>
            <a:endParaRPr sz="1400">
              <a:latin typeface="Lucida Console" panose="020B0609040504020204"/>
              <a:cs typeface="Lucida Console" panose="020B060904050402020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41998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Executive</a:t>
            </a:r>
            <a:r>
              <a:rPr sz="3700" b="0" spc="-3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Summary</a:t>
            </a:r>
            <a:endParaRPr sz="37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852929"/>
            <a:ext cx="9010650" cy="27539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sz="1750" spc="-16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Calculate</a:t>
            </a:r>
            <a:r>
              <a:rPr sz="2200" spc="3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total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number</a:t>
            </a:r>
            <a:r>
              <a:rPr sz="2200" spc="3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2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successful and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failure</a:t>
            </a:r>
            <a:r>
              <a:rPr sz="2200" spc="3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mission</a:t>
            </a:r>
            <a:r>
              <a:rPr sz="2200" spc="9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outcomes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1450" spc="-15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endParaRPr sz="1450">
              <a:latin typeface="Lucida Sans Unicode" panose="020B0602030504020204"/>
              <a:cs typeface="Lucida Sans Unicode" panose="020B0602030504020204"/>
            </a:endParaRPr>
          </a:p>
          <a:p>
            <a:pPr marL="12700" marR="160020">
              <a:lnSpc>
                <a:spcPct val="100000"/>
              </a:lnSpc>
              <a:spcBef>
                <a:spcPts val="1070"/>
              </a:spcBef>
            </a:pP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SELECT(SELECT</a:t>
            </a:r>
            <a:r>
              <a:rPr sz="1800" spc="-3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Count(Mission_Outcome)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from</a:t>
            </a:r>
            <a:r>
              <a:rPr sz="1800" spc="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tblSpaceX</a:t>
            </a:r>
            <a:r>
              <a:rPr sz="1800" spc="-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where</a:t>
            </a:r>
            <a:r>
              <a:rPr sz="1800" spc="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Mission_Outcome</a:t>
            </a:r>
            <a:r>
              <a:rPr sz="1800" spc="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LIKE </a:t>
            </a:r>
            <a:r>
              <a:rPr sz="1800" spc="-53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'%Success%’)</a:t>
            </a:r>
            <a:r>
              <a:rPr sz="1800" spc="-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as</a:t>
            </a:r>
            <a:r>
              <a:rPr sz="1800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Successful_Mission_Outcomes,</a:t>
            </a:r>
            <a:endParaRPr sz="1800">
              <a:latin typeface="Trebuchet MS" panose="020B0603020202020204"/>
              <a:cs typeface="Trebuchet MS" panose="020B0603020202020204"/>
            </a:endParaRPr>
          </a:p>
          <a:p>
            <a:pPr marL="12700" marR="1403985">
              <a:lnSpc>
                <a:spcPct val="146000"/>
              </a:lnSpc>
              <a:spcBef>
                <a:spcPts val="10"/>
              </a:spcBef>
            </a:pP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(SELECT Count(Mission_Outcome) from tblSpaceX where Mission_Outcome </a:t>
            </a:r>
            <a:r>
              <a:rPr sz="1800" spc="-53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LIKE</a:t>
            </a:r>
            <a:r>
              <a:rPr sz="1800" spc="-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'%Failure%’) as</a:t>
            </a:r>
            <a:r>
              <a:rPr sz="1800" spc="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Failure_Mission_Coutcomes</a:t>
            </a:r>
            <a:endParaRPr sz="18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1405"/>
              </a:spcBef>
            </a:pP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Present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your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query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result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with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short</a:t>
            </a:r>
            <a:r>
              <a:rPr sz="2200" spc="3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explanation.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90473"/>
            <a:ext cx="1027493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Total</a:t>
            </a:r>
            <a:r>
              <a:rPr sz="3100" b="0" spc="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b="0" spc="-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Number</a:t>
            </a:r>
            <a:r>
              <a:rPr sz="3100" b="0" spc="3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b="0" spc="-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3100" b="0" spc="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3100" b="0" spc="3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b="0" spc="-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3100" b="0" spc="1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Failure</a:t>
            </a:r>
            <a:r>
              <a:rPr sz="3100" b="0" spc="4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Mission</a:t>
            </a:r>
            <a:r>
              <a:rPr sz="3100" b="0" spc="3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Outcomes</a:t>
            </a:r>
            <a:endParaRPr sz="310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542032" y="4614671"/>
            <a:ext cx="4959096" cy="15620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852929"/>
            <a:ext cx="9239250" cy="230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sz="1750" spc="-16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List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2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names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booster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which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have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carried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maximum</a:t>
            </a:r>
            <a:r>
              <a:rPr sz="2200" spc="3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payload 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mass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SELECT</a:t>
            </a:r>
            <a:r>
              <a:rPr sz="1800" spc="-4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DISTINCT</a:t>
            </a:r>
            <a:r>
              <a:rPr sz="1800" spc="-3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Booster_Version,</a:t>
            </a:r>
            <a:r>
              <a:rPr sz="1800" spc="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3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MAX(PAYLOAD_MASS</a:t>
            </a:r>
            <a:endParaRPr sz="18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_KG_)</a:t>
            </a:r>
            <a:r>
              <a:rPr sz="1800" spc="-10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AS</a:t>
            </a:r>
            <a:r>
              <a:rPr sz="1800" spc="-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[Maximum</a:t>
            </a:r>
            <a:r>
              <a:rPr sz="1800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2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Payload</a:t>
            </a:r>
            <a:r>
              <a:rPr sz="1800" spc="-2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Mass]</a:t>
            </a:r>
            <a:endParaRPr sz="1800">
              <a:latin typeface="Trebuchet MS" panose="020B0603020202020204"/>
              <a:cs typeface="Trebuchet MS" panose="020B0603020202020204"/>
            </a:endParaRPr>
          </a:p>
          <a:p>
            <a:pPr marL="12700" marR="4773930">
              <a:lnSpc>
                <a:spcPct val="146000"/>
              </a:lnSpc>
              <a:spcBef>
                <a:spcPts val="10"/>
              </a:spcBef>
            </a:pP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FROM</a:t>
            </a:r>
            <a:r>
              <a:rPr sz="1800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tblSpaceX</a:t>
            </a:r>
            <a:r>
              <a:rPr sz="1800" spc="-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GROUP</a:t>
            </a:r>
            <a:r>
              <a:rPr sz="1800" spc="-4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BY</a:t>
            </a:r>
            <a:r>
              <a:rPr sz="1800" spc="-5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Booster_Version </a:t>
            </a:r>
            <a:r>
              <a:rPr sz="1800" spc="-53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ORDER 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BY</a:t>
            </a:r>
            <a:r>
              <a:rPr sz="1800" spc="-5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[Maximum </a:t>
            </a:r>
            <a:r>
              <a:rPr sz="1800" spc="-2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Payload</a:t>
            </a:r>
            <a:r>
              <a:rPr sz="1800" spc="-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Mass]</a:t>
            </a:r>
            <a:r>
              <a:rPr sz="1800" spc="-2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DESC</a:t>
            </a:r>
            <a:endParaRPr sz="18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1866"/>
            <a:ext cx="75438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Boosters</a:t>
            </a:r>
            <a:r>
              <a:rPr sz="3700" b="0" spc="3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Carried</a:t>
            </a:r>
            <a:r>
              <a:rPr sz="3700" b="0" spc="3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Maximum</a:t>
            </a:r>
            <a:r>
              <a:rPr sz="3700" b="0" spc="5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endParaRPr sz="370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27420" y="2394204"/>
            <a:ext cx="4892039" cy="378256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852929"/>
            <a:ext cx="9004300" cy="1237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sz="1750" spc="-16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List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2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failed</a:t>
            </a:r>
            <a:r>
              <a:rPr sz="2200" spc="3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landing_outcomes</a:t>
            </a:r>
            <a:r>
              <a:rPr sz="2200" spc="6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drone</a:t>
            </a:r>
            <a:r>
              <a:rPr sz="2200" spc="2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ship,</a:t>
            </a:r>
            <a:r>
              <a:rPr sz="2200" spc="2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their</a:t>
            </a:r>
            <a:r>
              <a:rPr sz="2200" spc="2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booster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versions, 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200" spc="2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site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names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for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2200" spc="2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year</a:t>
            </a:r>
            <a:r>
              <a:rPr sz="2200" spc="-2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2015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1385"/>
              </a:spcBef>
              <a:tabLst>
                <a:tab pos="354965" algn="l"/>
              </a:tabLst>
            </a:pPr>
            <a:r>
              <a:rPr sz="1900" spc="-17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2400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(YEAR(CONVERT(date,</a:t>
            </a:r>
            <a:r>
              <a:rPr sz="2400" spc="3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Date,</a:t>
            </a:r>
            <a:r>
              <a:rPr sz="24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105))</a:t>
            </a:r>
            <a:r>
              <a:rPr sz="2400" spc="2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=</a:t>
            </a:r>
            <a:r>
              <a:rPr sz="2400" spc="2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'2015’)</a:t>
            </a:r>
            <a:endParaRPr sz="24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1866"/>
            <a:ext cx="461581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-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2015</a:t>
            </a:r>
            <a:r>
              <a:rPr sz="3700" b="0" spc="1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3700" b="0" spc="2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Records</a:t>
            </a:r>
            <a:endParaRPr sz="370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292596" y="2205227"/>
            <a:ext cx="5245608" cy="446379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726438"/>
            <a:ext cx="9389110" cy="1503045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  <a:tabLst>
                <a:tab pos="354965" algn="l"/>
              </a:tabLst>
            </a:pPr>
            <a:r>
              <a:rPr sz="1450" spc="-15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SELECT</a:t>
            </a:r>
            <a:r>
              <a:rPr sz="1800" spc="-6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COUNT(Landing_Outcome)</a:t>
            </a:r>
            <a:endParaRPr sz="18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995"/>
              </a:spcBef>
              <a:tabLst>
                <a:tab pos="354965" algn="l"/>
                <a:tab pos="1266825" algn="l"/>
              </a:tabLst>
            </a:pPr>
            <a:r>
              <a:rPr sz="1450" spc="-15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FROM	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tblSpaceX</a:t>
            </a:r>
            <a:endParaRPr sz="18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995"/>
              </a:spcBef>
              <a:tabLst>
                <a:tab pos="354965" algn="l"/>
                <a:tab pos="1214755" algn="l"/>
              </a:tabLst>
            </a:pPr>
            <a:r>
              <a:rPr sz="1450" spc="-145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WHERE	(Landing_Outcome</a:t>
            </a:r>
            <a:r>
              <a:rPr sz="1800" spc="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LIKE '%Success%’)</a:t>
            </a:r>
            <a:r>
              <a:rPr sz="1800" spc="-114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AND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(Date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&gt;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'04-06-2010’)</a:t>
            </a:r>
            <a:r>
              <a:rPr sz="1800" spc="-7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AND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(Date</a:t>
            </a:r>
            <a:r>
              <a:rPr sz="18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&lt; '20-</a:t>
            </a:r>
            <a:endParaRPr sz="1800">
              <a:latin typeface="Trebuchet MS" panose="020B0603020202020204"/>
              <a:cs typeface="Trebuchet MS" panose="020B0603020202020204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03-2017')</a:t>
            </a:r>
            <a:endParaRPr sz="18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519760"/>
            <a:ext cx="99542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Rank</a:t>
            </a:r>
            <a:r>
              <a:rPr b="0" spc="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b="0" spc="2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Outcomes</a:t>
            </a:r>
            <a:r>
              <a:rPr b="0" spc="1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b="0" spc="2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b="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2010-06-04</a:t>
            </a:r>
            <a:r>
              <a:rPr b="0" spc="4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b="0" spc="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b="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2017-03-20</a:t>
            </a:r>
            <a:endParaRPr b="0" dirty="0">
              <a:solidFill>
                <a:srgbClr val="0A48CA"/>
              </a:solidFill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69619" y="3791711"/>
            <a:ext cx="9791700" cy="17221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420356" y="0"/>
            <a:ext cx="4772660" cy="6868159"/>
            <a:chOff x="7420356" y="0"/>
            <a:chExt cx="4772660" cy="6868159"/>
          </a:xfrm>
        </p:grpSpPr>
        <p:sp>
          <p:nvSpPr>
            <p:cNvPr id="4" name="object 4"/>
            <p:cNvSpPr/>
            <p:nvPr/>
          </p:nvSpPr>
          <p:spPr>
            <a:xfrm>
              <a:off x="9371076" y="0"/>
              <a:ext cx="1219200" cy="6858000"/>
            </a:xfrm>
            <a:custGeom>
              <a:avLst/>
              <a:gdLst/>
              <a:ahLst/>
              <a:cxnLst/>
              <a:rect l="l" t="t" r="r" b="b"/>
              <a:pathLst>
                <a:path w="1219200" h="6858000">
                  <a:moveTo>
                    <a:pt x="0" y="0"/>
                  </a:moveTo>
                  <a:lnTo>
                    <a:pt x="1219200" y="6857999"/>
                  </a:lnTo>
                </a:path>
              </a:pathLst>
            </a:custGeom>
            <a:ln w="9144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424928" y="3681983"/>
              <a:ext cx="4763770" cy="3176905"/>
            </a:xfrm>
            <a:custGeom>
              <a:avLst/>
              <a:gdLst/>
              <a:ahLst/>
              <a:cxnLst/>
              <a:rect l="l" t="t" r="r" b="b"/>
              <a:pathLst>
                <a:path w="4763770" h="3176904">
                  <a:moveTo>
                    <a:pt x="4763516" y="0"/>
                  </a:moveTo>
                  <a:lnTo>
                    <a:pt x="0" y="3176586"/>
                  </a:lnTo>
                </a:path>
              </a:pathLst>
            </a:custGeom>
            <a:ln w="9144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182101" y="0"/>
              <a:ext cx="3007360" cy="6858000"/>
            </a:xfrm>
            <a:custGeom>
              <a:avLst/>
              <a:gdLst/>
              <a:ahLst/>
              <a:cxnLst/>
              <a:rect l="l" t="t" r="r" b="b"/>
              <a:pathLst>
                <a:path w="3007359" h="6858000">
                  <a:moveTo>
                    <a:pt x="3006850" y="0"/>
                  </a:moveTo>
                  <a:lnTo>
                    <a:pt x="2042483" y="0"/>
                  </a:lnTo>
                  <a:lnTo>
                    <a:pt x="0" y="6857996"/>
                  </a:lnTo>
                  <a:lnTo>
                    <a:pt x="3006850" y="6857996"/>
                  </a:lnTo>
                  <a:lnTo>
                    <a:pt x="3006850" y="0"/>
                  </a:lnTo>
                  <a:close/>
                </a:path>
              </a:pathLst>
            </a:custGeom>
            <a:solidFill>
              <a:srgbClr val="5FCAEE">
                <a:alpha val="3607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604335" y="0"/>
              <a:ext cx="2588260" cy="6858000"/>
            </a:xfrm>
            <a:custGeom>
              <a:avLst/>
              <a:gdLst/>
              <a:ahLst/>
              <a:cxnLst/>
              <a:rect l="l" t="t" r="r" b="b"/>
              <a:pathLst>
                <a:path w="2588259" h="6858000">
                  <a:moveTo>
                    <a:pt x="2587664" y="0"/>
                  </a:moveTo>
                  <a:lnTo>
                    <a:pt x="0" y="0"/>
                  </a:lnTo>
                  <a:lnTo>
                    <a:pt x="1208190" y="6857996"/>
                  </a:lnTo>
                  <a:lnTo>
                    <a:pt x="2587664" y="6857996"/>
                  </a:lnTo>
                  <a:lnTo>
                    <a:pt x="2587664" y="0"/>
                  </a:lnTo>
                  <a:close/>
                </a:path>
              </a:pathLst>
            </a:custGeom>
            <a:solidFill>
              <a:srgbClr val="5FCAEE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932164" y="3048000"/>
              <a:ext cx="3260090" cy="3810000"/>
            </a:xfrm>
            <a:custGeom>
              <a:avLst/>
              <a:gdLst/>
              <a:ahLst/>
              <a:cxnLst/>
              <a:rect l="l" t="t" r="r" b="b"/>
              <a:pathLst>
                <a:path w="3260090" h="3810000">
                  <a:moveTo>
                    <a:pt x="3259835" y="0"/>
                  </a:moveTo>
                  <a:lnTo>
                    <a:pt x="0" y="3809999"/>
                  </a:lnTo>
                  <a:lnTo>
                    <a:pt x="3259835" y="3809999"/>
                  </a:lnTo>
                  <a:lnTo>
                    <a:pt x="3259835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337790" y="0"/>
              <a:ext cx="2851785" cy="6858000"/>
            </a:xfrm>
            <a:custGeom>
              <a:avLst/>
              <a:gdLst/>
              <a:ahLst/>
              <a:cxnLst/>
              <a:rect l="l" t="t" r="r" b="b"/>
              <a:pathLst>
                <a:path w="2851784" h="6858000">
                  <a:moveTo>
                    <a:pt x="2851161" y="0"/>
                  </a:moveTo>
                  <a:lnTo>
                    <a:pt x="0" y="0"/>
                  </a:lnTo>
                  <a:lnTo>
                    <a:pt x="2467620" y="6857996"/>
                  </a:lnTo>
                  <a:lnTo>
                    <a:pt x="2851161" y="6857996"/>
                  </a:lnTo>
                  <a:lnTo>
                    <a:pt x="2851161" y="0"/>
                  </a:lnTo>
                  <a:close/>
                </a:path>
              </a:pathLst>
            </a:custGeom>
            <a:solidFill>
              <a:srgbClr val="17AFE3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898125" y="0"/>
              <a:ext cx="1290955" cy="6858000"/>
            </a:xfrm>
            <a:custGeom>
              <a:avLst/>
              <a:gdLst/>
              <a:ahLst/>
              <a:cxnLst/>
              <a:rect l="l" t="t" r="r" b="b"/>
              <a:pathLst>
                <a:path w="1290954" h="6858000">
                  <a:moveTo>
                    <a:pt x="1290827" y="0"/>
                  </a:moveTo>
                  <a:lnTo>
                    <a:pt x="1018958" y="0"/>
                  </a:lnTo>
                  <a:lnTo>
                    <a:pt x="0" y="6857996"/>
                  </a:lnTo>
                  <a:lnTo>
                    <a:pt x="1290827" y="6857996"/>
                  </a:lnTo>
                  <a:lnTo>
                    <a:pt x="1290827" y="0"/>
                  </a:lnTo>
                  <a:close/>
                </a:path>
              </a:pathLst>
            </a:custGeom>
            <a:solidFill>
              <a:srgbClr val="2D83C3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940749" y="0"/>
              <a:ext cx="1248410" cy="6858000"/>
            </a:xfrm>
            <a:custGeom>
              <a:avLst/>
              <a:gdLst/>
              <a:ahLst/>
              <a:cxnLst/>
              <a:rect l="l" t="t" r="r" b="b"/>
              <a:pathLst>
                <a:path w="1248409" h="6858000">
                  <a:moveTo>
                    <a:pt x="1248203" y="0"/>
                  </a:moveTo>
                  <a:lnTo>
                    <a:pt x="0" y="0"/>
                  </a:lnTo>
                  <a:lnTo>
                    <a:pt x="1107740" y="6857996"/>
                  </a:lnTo>
                  <a:lnTo>
                    <a:pt x="1248203" y="6857996"/>
                  </a:lnTo>
                  <a:lnTo>
                    <a:pt x="1248203" y="0"/>
                  </a:lnTo>
                  <a:close/>
                </a:path>
              </a:pathLst>
            </a:custGeom>
            <a:solidFill>
              <a:srgbClr val="226192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372344" y="3590543"/>
              <a:ext cx="1816735" cy="3267710"/>
            </a:xfrm>
            <a:custGeom>
              <a:avLst/>
              <a:gdLst/>
              <a:ahLst/>
              <a:cxnLst/>
              <a:rect l="l" t="t" r="r" b="b"/>
              <a:pathLst>
                <a:path w="1816734" h="3267709">
                  <a:moveTo>
                    <a:pt x="1816607" y="0"/>
                  </a:moveTo>
                  <a:lnTo>
                    <a:pt x="0" y="3267455"/>
                  </a:lnTo>
                  <a:lnTo>
                    <a:pt x="1816607" y="3267455"/>
                  </a:lnTo>
                  <a:lnTo>
                    <a:pt x="1816607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/>
          <p:nvPr/>
        </p:nvSpPr>
        <p:spPr>
          <a:xfrm>
            <a:off x="0" y="4012691"/>
            <a:ext cx="448309" cy="2845435"/>
          </a:xfrm>
          <a:custGeom>
            <a:avLst/>
            <a:gdLst/>
            <a:ahLst/>
            <a:cxnLst/>
            <a:rect l="l" t="t" r="r" b="b"/>
            <a:pathLst>
              <a:path w="448309" h="2845434">
                <a:moveTo>
                  <a:pt x="0" y="0"/>
                </a:moveTo>
                <a:lnTo>
                  <a:pt x="0" y="2845307"/>
                </a:lnTo>
                <a:lnTo>
                  <a:pt x="448056" y="2845307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876706" y="2557398"/>
            <a:ext cx="964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Section</a:t>
            </a:r>
            <a:r>
              <a:rPr sz="1800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3</a:t>
            </a:r>
            <a:endParaRPr sz="18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64117" y="6160583"/>
            <a:ext cx="119380" cy="132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25"/>
              </a:lnSpc>
            </a:pPr>
            <a:r>
              <a:rPr sz="900" spc="-5" dirty="0">
                <a:solidFill>
                  <a:srgbClr val="5FCAEE"/>
                </a:solidFill>
                <a:latin typeface="Trebuchet MS" panose="020B0603020202020204"/>
                <a:cs typeface="Trebuchet MS" panose="020B0603020202020204"/>
              </a:rPr>
              <a:t>35</a:t>
            </a:r>
            <a:endParaRPr sz="900">
              <a:latin typeface="Trebuchet MS" panose="020B0603020202020204"/>
              <a:cs typeface="Trebuchet MS" panose="020B060302020202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48511" y="1347216"/>
            <a:ext cx="8580120" cy="534924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51866"/>
            <a:ext cx="59226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&lt;Folium</a:t>
            </a:r>
            <a:r>
              <a:rPr sz="3700" b="0" spc="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Map Screenshot</a:t>
            </a:r>
            <a:r>
              <a:rPr sz="3700" b="0" spc="3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1&gt;</a:t>
            </a:r>
            <a:endParaRPr sz="37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51866"/>
            <a:ext cx="59226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&lt;Folium</a:t>
            </a:r>
            <a:r>
              <a:rPr sz="3700" b="0" spc="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Map Screenshot</a:t>
            </a:r>
            <a:r>
              <a:rPr sz="3700" b="0" spc="3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2&gt;</a:t>
            </a:r>
            <a:endParaRPr sz="370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69619" y="1726692"/>
            <a:ext cx="9125712" cy="394563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717929"/>
            <a:ext cx="8401685" cy="30841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sz="1750" spc="-16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Replace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&lt;Folium</a:t>
            </a:r>
            <a:r>
              <a:rPr sz="2200" spc="3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map</a:t>
            </a:r>
            <a:r>
              <a:rPr sz="2200" spc="3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screenshot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3&gt;</a:t>
            </a:r>
            <a:r>
              <a:rPr sz="2200" spc="2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title</a:t>
            </a:r>
            <a:r>
              <a:rPr sz="2200" spc="2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with</a:t>
            </a:r>
            <a:r>
              <a:rPr sz="2200" spc="2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appropriate</a:t>
            </a:r>
            <a:r>
              <a:rPr sz="2200" spc="4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title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</a:pPr>
            <a:endParaRPr sz="25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00">
              <a:latin typeface="Microsoft Sans Serif" panose="020B0604020202020204"/>
              <a:cs typeface="Microsoft Sans Serif" panose="020B0604020202020204"/>
            </a:endParaRPr>
          </a:p>
          <a:p>
            <a:pPr marL="355600" marR="66675" indent="-342900">
              <a:lnSpc>
                <a:spcPct val="100000"/>
              </a:lnSpc>
              <a:spcBef>
                <a:spcPts val="5"/>
              </a:spcBef>
              <a:tabLst>
                <a:tab pos="354965" algn="l"/>
              </a:tabLst>
            </a:pPr>
            <a:r>
              <a:rPr sz="1750" spc="-16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Explore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generated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folium</a:t>
            </a:r>
            <a:r>
              <a:rPr sz="2200" spc="3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map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show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screenshot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a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selected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200" spc="2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site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its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proximities</a:t>
            </a:r>
            <a:r>
              <a:rPr sz="2200" spc="4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such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as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railway,</a:t>
            </a:r>
            <a:r>
              <a:rPr sz="2200" spc="3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highway,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coastline,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with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distance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calculated</a:t>
            </a:r>
            <a:r>
              <a:rPr sz="2200" spc="2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displayed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</a:pPr>
            <a:endParaRPr sz="25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</a:pPr>
            <a:endParaRPr sz="23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354965" algn="l"/>
              </a:tabLst>
            </a:pPr>
            <a:r>
              <a:rPr sz="1750" spc="-16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Explain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important</a:t>
            </a:r>
            <a:r>
              <a:rPr sz="2200" spc="3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elements</a:t>
            </a:r>
            <a:r>
              <a:rPr sz="2200" spc="3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findings</a:t>
            </a:r>
            <a:r>
              <a:rPr sz="2200" spc="2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on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screenshot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1866"/>
            <a:ext cx="59226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&lt;Folium</a:t>
            </a:r>
            <a:r>
              <a:rPr sz="3700" b="0" spc="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Map Screenshot</a:t>
            </a:r>
            <a:r>
              <a:rPr sz="3700" b="0" spc="3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3&gt;</a:t>
            </a:r>
            <a:endParaRPr sz="37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420356" y="0"/>
            <a:ext cx="4772660" cy="6868159"/>
            <a:chOff x="7420356" y="0"/>
            <a:chExt cx="4772660" cy="6868159"/>
          </a:xfrm>
        </p:grpSpPr>
        <p:sp>
          <p:nvSpPr>
            <p:cNvPr id="4" name="object 4"/>
            <p:cNvSpPr/>
            <p:nvPr/>
          </p:nvSpPr>
          <p:spPr>
            <a:xfrm>
              <a:off x="9371076" y="0"/>
              <a:ext cx="1219200" cy="6858000"/>
            </a:xfrm>
            <a:custGeom>
              <a:avLst/>
              <a:gdLst/>
              <a:ahLst/>
              <a:cxnLst/>
              <a:rect l="l" t="t" r="r" b="b"/>
              <a:pathLst>
                <a:path w="1219200" h="6858000">
                  <a:moveTo>
                    <a:pt x="0" y="0"/>
                  </a:moveTo>
                  <a:lnTo>
                    <a:pt x="1219200" y="6857999"/>
                  </a:lnTo>
                </a:path>
              </a:pathLst>
            </a:custGeom>
            <a:ln w="9144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424928" y="3681983"/>
              <a:ext cx="4763770" cy="3176905"/>
            </a:xfrm>
            <a:custGeom>
              <a:avLst/>
              <a:gdLst/>
              <a:ahLst/>
              <a:cxnLst/>
              <a:rect l="l" t="t" r="r" b="b"/>
              <a:pathLst>
                <a:path w="4763770" h="3176904">
                  <a:moveTo>
                    <a:pt x="4763516" y="0"/>
                  </a:moveTo>
                  <a:lnTo>
                    <a:pt x="0" y="3176586"/>
                  </a:lnTo>
                </a:path>
              </a:pathLst>
            </a:custGeom>
            <a:ln w="9144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182101" y="0"/>
              <a:ext cx="3007360" cy="6858000"/>
            </a:xfrm>
            <a:custGeom>
              <a:avLst/>
              <a:gdLst/>
              <a:ahLst/>
              <a:cxnLst/>
              <a:rect l="l" t="t" r="r" b="b"/>
              <a:pathLst>
                <a:path w="3007359" h="6858000">
                  <a:moveTo>
                    <a:pt x="3006850" y="0"/>
                  </a:moveTo>
                  <a:lnTo>
                    <a:pt x="2042483" y="0"/>
                  </a:lnTo>
                  <a:lnTo>
                    <a:pt x="0" y="6857996"/>
                  </a:lnTo>
                  <a:lnTo>
                    <a:pt x="3006850" y="6857996"/>
                  </a:lnTo>
                  <a:lnTo>
                    <a:pt x="3006850" y="0"/>
                  </a:lnTo>
                  <a:close/>
                </a:path>
              </a:pathLst>
            </a:custGeom>
            <a:solidFill>
              <a:srgbClr val="5FCAEE">
                <a:alpha val="3607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604335" y="0"/>
              <a:ext cx="2588260" cy="6858000"/>
            </a:xfrm>
            <a:custGeom>
              <a:avLst/>
              <a:gdLst/>
              <a:ahLst/>
              <a:cxnLst/>
              <a:rect l="l" t="t" r="r" b="b"/>
              <a:pathLst>
                <a:path w="2588259" h="6858000">
                  <a:moveTo>
                    <a:pt x="2587664" y="0"/>
                  </a:moveTo>
                  <a:lnTo>
                    <a:pt x="0" y="0"/>
                  </a:lnTo>
                  <a:lnTo>
                    <a:pt x="1208190" y="6857996"/>
                  </a:lnTo>
                  <a:lnTo>
                    <a:pt x="2587664" y="6857996"/>
                  </a:lnTo>
                  <a:lnTo>
                    <a:pt x="2587664" y="0"/>
                  </a:lnTo>
                  <a:close/>
                </a:path>
              </a:pathLst>
            </a:custGeom>
            <a:solidFill>
              <a:srgbClr val="5FCAEE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932164" y="3048000"/>
              <a:ext cx="3260090" cy="3810000"/>
            </a:xfrm>
            <a:custGeom>
              <a:avLst/>
              <a:gdLst/>
              <a:ahLst/>
              <a:cxnLst/>
              <a:rect l="l" t="t" r="r" b="b"/>
              <a:pathLst>
                <a:path w="3260090" h="3810000">
                  <a:moveTo>
                    <a:pt x="3259835" y="0"/>
                  </a:moveTo>
                  <a:lnTo>
                    <a:pt x="0" y="3809999"/>
                  </a:lnTo>
                  <a:lnTo>
                    <a:pt x="3259835" y="3809999"/>
                  </a:lnTo>
                  <a:lnTo>
                    <a:pt x="3259835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337790" y="0"/>
              <a:ext cx="2851785" cy="6858000"/>
            </a:xfrm>
            <a:custGeom>
              <a:avLst/>
              <a:gdLst/>
              <a:ahLst/>
              <a:cxnLst/>
              <a:rect l="l" t="t" r="r" b="b"/>
              <a:pathLst>
                <a:path w="2851784" h="6858000">
                  <a:moveTo>
                    <a:pt x="2851161" y="0"/>
                  </a:moveTo>
                  <a:lnTo>
                    <a:pt x="0" y="0"/>
                  </a:lnTo>
                  <a:lnTo>
                    <a:pt x="2467620" y="6857996"/>
                  </a:lnTo>
                  <a:lnTo>
                    <a:pt x="2851161" y="6857996"/>
                  </a:lnTo>
                  <a:lnTo>
                    <a:pt x="2851161" y="0"/>
                  </a:lnTo>
                  <a:close/>
                </a:path>
              </a:pathLst>
            </a:custGeom>
            <a:solidFill>
              <a:srgbClr val="17AFE3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898125" y="0"/>
              <a:ext cx="1290955" cy="6858000"/>
            </a:xfrm>
            <a:custGeom>
              <a:avLst/>
              <a:gdLst/>
              <a:ahLst/>
              <a:cxnLst/>
              <a:rect l="l" t="t" r="r" b="b"/>
              <a:pathLst>
                <a:path w="1290954" h="6858000">
                  <a:moveTo>
                    <a:pt x="1290827" y="0"/>
                  </a:moveTo>
                  <a:lnTo>
                    <a:pt x="1018958" y="0"/>
                  </a:lnTo>
                  <a:lnTo>
                    <a:pt x="0" y="6857996"/>
                  </a:lnTo>
                  <a:lnTo>
                    <a:pt x="1290827" y="6857996"/>
                  </a:lnTo>
                  <a:lnTo>
                    <a:pt x="1290827" y="0"/>
                  </a:lnTo>
                  <a:close/>
                </a:path>
              </a:pathLst>
            </a:custGeom>
            <a:solidFill>
              <a:srgbClr val="2D83C3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940749" y="0"/>
              <a:ext cx="1248410" cy="6858000"/>
            </a:xfrm>
            <a:custGeom>
              <a:avLst/>
              <a:gdLst/>
              <a:ahLst/>
              <a:cxnLst/>
              <a:rect l="l" t="t" r="r" b="b"/>
              <a:pathLst>
                <a:path w="1248409" h="6858000">
                  <a:moveTo>
                    <a:pt x="1248203" y="0"/>
                  </a:moveTo>
                  <a:lnTo>
                    <a:pt x="0" y="0"/>
                  </a:lnTo>
                  <a:lnTo>
                    <a:pt x="1107740" y="6857996"/>
                  </a:lnTo>
                  <a:lnTo>
                    <a:pt x="1248203" y="6857996"/>
                  </a:lnTo>
                  <a:lnTo>
                    <a:pt x="1248203" y="0"/>
                  </a:lnTo>
                  <a:close/>
                </a:path>
              </a:pathLst>
            </a:custGeom>
            <a:solidFill>
              <a:srgbClr val="226192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372344" y="3590543"/>
              <a:ext cx="1816735" cy="3267710"/>
            </a:xfrm>
            <a:custGeom>
              <a:avLst/>
              <a:gdLst/>
              <a:ahLst/>
              <a:cxnLst/>
              <a:rect l="l" t="t" r="r" b="b"/>
              <a:pathLst>
                <a:path w="1816734" h="3267709">
                  <a:moveTo>
                    <a:pt x="1816607" y="0"/>
                  </a:moveTo>
                  <a:lnTo>
                    <a:pt x="0" y="3267455"/>
                  </a:lnTo>
                  <a:lnTo>
                    <a:pt x="1816607" y="3267455"/>
                  </a:lnTo>
                  <a:lnTo>
                    <a:pt x="1816607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/>
          <p:nvPr/>
        </p:nvSpPr>
        <p:spPr>
          <a:xfrm>
            <a:off x="0" y="4012691"/>
            <a:ext cx="448309" cy="2845435"/>
          </a:xfrm>
          <a:custGeom>
            <a:avLst/>
            <a:gdLst/>
            <a:ahLst/>
            <a:cxnLst/>
            <a:rect l="l" t="t" r="r" b="b"/>
            <a:pathLst>
              <a:path w="448309" h="2845434">
                <a:moveTo>
                  <a:pt x="0" y="0"/>
                </a:moveTo>
                <a:lnTo>
                  <a:pt x="0" y="2845307"/>
                </a:lnTo>
                <a:lnTo>
                  <a:pt x="448056" y="2845307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876706" y="2557398"/>
            <a:ext cx="964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Section</a:t>
            </a:r>
            <a:r>
              <a:rPr sz="1800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4</a:t>
            </a:r>
            <a:endParaRPr sz="18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768852" y="1388363"/>
            <a:ext cx="7316724" cy="43525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1866"/>
            <a:ext cx="57683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&lt;Dashboard</a:t>
            </a:r>
            <a:r>
              <a:rPr sz="3700" b="0" spc="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Screenshot</a:t>
            </a:r>
            <a:r>
              <a:rPr sz="3700" b="0" spc="2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1&gt;</a:t>
            </a:r>
            <a:endParaRPr sz="37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8739" y="2514091"/>
            <a:ext cx="3702685" cy="1492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645" marR="1663700" indent="-68580">
              <a:lnSpc>
                <a:spcPct val="100000"/>
              </a:lnSpc>
              <a:spcBef>
                <a:spcPts val="100"/>
              </a:spcBef>
              <a:tabLst>
                <a:tab pos="984250" algn="l"/>
              </a:tabLst>
            </a:pPr>
            <a:r>
              <a:rPr sz="2400" b="1" i="1" spc="-5" dirty="0">
                <a:solidFill>
                  <a:srgbClr val="1C1C1C"/>
                </a:solidFill>
                <a:latin typeface="Calibri" panose="020F0502020204030204"/>
                <a:cs typeface="Calibri" panose="020F0502020204030204"/>
              </a:rPr>
              <a:t>Seeing	</a:t>
            </a:r>
            <a:r>
              <a:rPr sz="2400" b="1" i="1" spc="-10" dirty="0">
                <a:solidFill>
                  <a:srgbClr val="1C1C1C"/>
                </a:solidFill>
                <a:latin typeface="Calibri" panose="020F0502020204030204"/>
                <a:cs typeface="Calibri" panose="020F0502020204030204"/>
              </a:rPr>
              <a:t>that </a:t>
            </a:r>
            <a:r>
              <a:rPr sz="2400" b="1" i="1" spc="-5" dirty="0">
                <a:solidFill>
                  <a:srgbClr val="1C1C1C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i="1" spc="-10" dirty="0">
                <a:solidFill>
                  <a:srgbClr val="1C1C1C"/>
                </a:solidFill>
                <a:latin typeface="Calibri" panose="020F0502020204030204"/>
                <a:cs typeface="Calibri" panose="020F0502020204030204"/>
              </a:rPr>
              <a:t>KSC</a:t>
            </a:r>
            <a:r>
              <a:rPr sz="2400" b="1" i="1" spc="-60" dirty="0">
                <a:solidFill>
                  <a:srgbClr val="1C1C1C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i="1" spc="-10" dirty="0">
                <a:solidFill>
                  <a:srgbClr val="1C1C1C"/>
                </a:solidFill>
                <a:latin typeface="Calibri" panose="020F0502020204030204"/>
                <a:cs typeface="Calibri" panose="020F0502020204030204"/>
              </a:rPr>
              <a:t>LC-39A</a:t>
            </a:r>
            <a:r>
              <a:rPr sz="2400" b="1" i="1" spc="-60" dirty="0">
                <a:solidFill>
                  <a:srgbClr val="1C1C1C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i="1" spc="-5" dirty="0">
                <a:solidFill>
                  <a:srgbClr val="1C1C1C"/>
                </a:solidFill>
                <a:latin typeface="Calibri" panose="020F0502020204030204"/>
                <a:cs typeface="Calibri" panose="020F0502020204030204"/>
              </a:rPr>
              <a:t>had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80645">
              <a:lnSpc>
                <a:spcPct val="100000"/>
              </a:lnSpc>
            </a:pPr>
            <a:r>
              <a:rPr sz="2400" b="1" i="1" spc="-5" dirty="0">
                <a:solidFill>
                  <a:srgbClr val="1C1C1C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b="1" i="1" spc="-30" dirty="0">
                <a:solidFill>
                  <a:srgbClr val="1C1C1C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i="1" spc="-10" dirty="0">
                <a:solidFill>
                  <a:srgbClr val="1C1C1C"/>
                </a:solidFill>
                <a:latin typeface="Calibri" panose="020F0502020204030204"/>
                <a:cs typeface="Calibri" panose="020F0502020204030204"/>
              </a:rPr>
              <a:t>most</a:t>
            </a:r>
            <a:r>
              <a:rPr sz="2400" b="1" i="1" spc="-20" dirty="0">
                <a:solidFill>
                  <a:srgbClr val="1C1C1C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i="1" spc="-10" dirty="0">
                <a:solidFill>
                  <a:srgbClr val="1C1C1C"/>
                </a:solidFill>
                <a:latin typeface="Calibri" panose="020F0502020204030204"/>
                <a:cs typeface="Calibri" panose="020F0502020204030204"/>
              </a:rPr>
              <a:t>successful</a:t>
            </a:r>
            <a:r>
              <a:rPr sz="2400" b="1" i="1" spc="-35" dirty="0">
                <a:solidFill>
                  <a:srgbClr val="1C1C1C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i="1" spc="-5" dirty="0">
                <a:solidFill>
                  <a:srgbClr val="1C1C1C"/>
                </a:solidFill>
                <a:latin typeface="Calibri" panose="020F0502020204030204"/>
                <a:cs typeface="Calibri" panose="020F0502020204030204"/>
              </a:rPr>
              <a:t>launches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80645">
              <a:lnSpc>
                <a:spcPct val="100000"/>
              </a:lnSpc>
              <a:spcBef>
                <a:spcPts val="25"/>
              </a:spcBef>
            </a:pPr>
            <a:r>
              <a:rPr sz="2400" b="1" i="1" spc="-5" dirty="0">
                <a:solidFill>
                  <a:srgbClr val="1C1C1C"/>
                </a:solidFill>
                <a:latin typeface="Calibri" panose="020F0502020204030204"/>
                <a:cs typeface="Calibri" panose="020F0502020204030204"/>
              </a:rPr>
              <a:t>from</a:t>
            </a:r>
            <a:r>
              <a:rPr sz="2400" b="1" i="1" spc="-20" dirty="0">
                <a:solidFill>
                  <a:srgbClr val="1C1C1C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i="1" dirty="0">
                <a:solidFill>
                  <a:srgbClr val="1C1C1C"/>
                </a:solidFill>
                <a:latin typeface="Calibri" panose="020F0502020204030204"/>
                <a:cs typeface="Calibri" panose="020F0502020204030204"/>
              </a:rPr>
              <a:t>all</a:t>
            </a:r>
            <a:r>
              <a:rPr sz="2400" b="1" i="1" spc="-50" dirty="0">
                <a:solidFill>
                  <a:srgbClr val="1C1C1C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i="1" spc="-5" dirty="0">
                <a:solidFill>
                  <a:srgbClr val="1C1C1C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b="1" i="1" spc="-25" dirty="0">
                <a:solidFill>
                  <a:srgbClr val="1C1C1C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i="1" spc="-10" dirty="0">
                <a:solidFill>
                  <a:srgbClr val="1C1C1C"/>
                </a:solidFill>
                <a:latin typeface="Calibri" panose="020F0502020204030204"/>
                <a:cs typeface="Calibri" panose="020F0502020204030204"/>
              </a:rPr>
              <a:t>site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6310" y="629158"/>
            <a:ext cx="3124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10" dirty="0">
                <a:solidFill>
                  <a:srgbClr val="5FCAEE"/>
                </a:solidFill>
                <a:latin typeface="Trebuchet MS" panose="020B0603020202020204"/>
                <a:cs typeface="Trebuchet MS" panose="020B0603020202020204"/>
              </a:rPr>
              <a:t>INTRODUCTION</a:t>
            </a:r>
            <a:endParaRPr sz="36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69534" y="2125472"/>
            <a:ext cx="4025900" cy="363855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 marR="1022985">
              <a:lnSpc>
                <a:spcPts val="1920"/>
              </a:lnSpc>
              <a:spcBef>
                <a:spcPts val="565"/>
              </a:spcBef>
            </a:pPr>
            <a:r>
              <a:rPr sz="2000" spc="-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Problems</a:t>
            </a:r>
            <a:r>
              <a:rPr sz="2000" spc="-3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you</a:t>
            </a:r>
            <a:r>
              <a:rPr sz="2000" spc="-2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want</a:t>
            </a:r>
            <a:r>
              <a:rPr sz="2000" spc="-3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to</a:t>
            </a:r>
            <a:r>
              <a:rPr sz="2000" spc="-2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find </a:t>
            </a:r>
            <a:r>
              <a:rPr sz="2000" spc="-58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answers:</a:t>
            </a:r>
            <a:endParaRPr sz="2000">
              <a:latin typeface="Trebuchet MS" panose="020B0603020202020204"/>
              <a:cs typeface="Trebuchet MS" panose="020B0603020202020204"/>
            </a:endParaRPr>
          </a:p>
          <a:p>
            <a:pPr marL="355600" marR="337820" indent="-342900">
              <a:lnSpc>
                <a:spcPts val="1920"/>
              </a:lnSpc>
              <a:spcBef>
                <a:spcPts val="1000"/>
              </a:spcBef>
              <a:tabLst>
                <a:tab pos="354965" algn="l"/>
              </a:tabLst>
            </a:pPr>
            <a:r>
              <a:rPr sz="1600" spc="-16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20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What</a:t>
            </a:r>
            <a:r>
              <a:rPr sz="2000" spc="-4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influences</a:t>
            </a:r>
            <a:r>
              <a:rPr sz="2000" spc="-4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if</a:t>
            </a:r>
            <a:r>
              <a:rPr sz="2000" spc="-2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2000" spc="-3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rocket </a:t>
            </a:r>
            <a:r>
              <a:rPr sz="2000" spc="-58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will</a:t>
            </a:r>
            <a:r>
              <a:rPr sz="2000" spc="-1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land</a:t>
            </a:r>
            <a:r>
              <a:rPr sz="2000" spc="-2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successfully?</a:t>
            </a:r>
            <a:endParaRPr sz="2000">
              <a:latin typeface="Trebuchet MS" panose="020B0603020202020204"/>
              <a:cs typeface="Trebuchet MS" panose="020B0603020202020204"/>
            </a:endParaRPr>
          </a:p>
          <a:p>
            <a:pPr marL="355600" marR="197485" indent="-342900">
              <a:lnSpc>
                <a:spcPct val="80000"/>
              </a:lnSpc>
              <a:spcBef>
                <a:spcPts val="1010"/>
              </a:spcBef>
              <a:tabLst>
                <a:tab pos="354965" algn="l"/>
              </a:tabLst>
            </a:pPr>
            <a:r>
              <a:rPr sz="1600" spc="-16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20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effect </a:t>
            </a:r>
            <a:r>
              <a:rPr sz="20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each relationship </a:t>
            </a:r>
            <a:r>
              <a:rPr sz="2000" spc="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with certain </a:t>
            </a:r>
            <a:r>
              <a:rPr sz="20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rocket </a:t>
            </a:r>
            <a:r>
              <a:rPr sz="20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variables </a:t>
            </a:r>
            <a:r>
              <a:rPr sz="20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will</a:t>
            </a:r>
            <a:r>
              <a:rPr sz="2000" spc="-2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impact</a:t>
            </a:r>
            <a:r>
              <a:rPr sz="2000" spc="-5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in</a:t>
            </a:r>
            <a:r>
              <a:rPr sz="2000" spc="-1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determining</a:t>
            </a:r>
            <a:r>
              <a:rPr sz="2000" spc="-6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the </a:t>
            </a:r>
            <a:r>
              <a:rPr sz="2000" spc="-59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success rate of a successful </a:t>
            </a:r>
            <a:r>
              <a:rPr sz="2000" spc="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landing.</a:t>
            </a:r>
            <a:endParaRPr sz="2000">
              <a:latin typeface="Trebuchet MS" panose="020B0603020202020204"/>
              <a:cs typeface="Trebuchet MS" panose="020B0603020202020204"/>
            </a:endParaRPr>
          </a:p>
          <a:p>
            <a:pPr marL="355600" marR="5080" indent="-342900">
              <a:lnSpc>
                <a:spcPct val="80000"/>
              </a:lnSpc>
              <a:spcBef>
                <a:spcPts val="1010"/>
              </a:spcBef>
              <a:tabLst>
                <a:tab pos="354965" algn="l"/>
              </a:tabLst>
            </a:pPr>
            <a:r>
              <a:rPr sz="1600" spc="-16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20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What conditions does </a:t>
            </a:r>
            <a:r>
              <a:rPr sz="20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spaceX </a:t>
            </a:r>
            <a:r>
              <a:rPr sz="2000" spc="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have to achieve to </a:t>
            </a:r>
            <a:r>
              <a:rPr sz="20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get </a:t>
            </a:r>
            <a:r>
              <a:rPr sz="20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the best </a:t>
            </a:r>
            <a:r>
              <a:rPr sz="20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results</a:t>
            </a:r>
            <a:r>
              <a:rPr sz="2000" spc="-3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&amp;</a:t>
            </a:r>
            <a:r>
              <a:rPr sz="20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ensure</a:t>
            </a:r>
            <a:r>
              <a:rPr sz="2000" spc="-5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2000" spc="-2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best</a:t>
            </a:r>
            <a:r>
              <a:rPr sz="2000" spc="-2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rocket </a:t>
            </a:r>
            <a:r>
              <a:rPr sz="2000" spc="-59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success</a:t>
            </a:r>
            <a:r>
              <a:rPr sz="2000" spc="-4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landing</a:t>
            </a:r>
            <a:r>
              <a:rPr sz="2000" spc="-3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 panose="020B0603020202020204"/>
                <a:cs typeface="Trebuchet MS" panose="020B0603020202020204"/>
              </a:rPr>
              <a:t>rate.</a:t>
            </a:r>
            <a:endParaRPr sz="20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10853" y="6140907"/>
            <a:ext cx="857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5FCAEE"/>
                </a:solidFill>
                <a:latin typeface="Trebuchet MS" panose="020B0603020202020204"/>
                <a:cs typeface="Trebuchet MS" panose="020B0603020202020204"/>
              </a:rPr>
              <a:t>4</a:t>
            </a:r>
            <a:endParaRPr sz="9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84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0"/>
              </a:spcBef>
            </a:pPr>
            <a:r>
              <a:rPr spc="-5" dirty="0"/>
              <a:t>Project</a:t>
            </a:r>
            <a:r>
              <a:rPr dirty="0"/>
              <a:t> </a:t>
            </a:r>
            <a:r>
              <a:rPr spc="-5" dirty="0"/>
              <a:t>background and</a:t>
            </a:r>
            <a:r>
              <a:rPr spc="-10" dirty="0"/>
              <a:t> </a:t>
            </a:r>
            <a:r>
              <a:rPr spc="-5" dirty="0"/>
              <a:t>context:</a:t>
            </a:r>
            <a:endParaRPr spc="-5" dirty="0"/>
          </a:p>
          <a:p>
            <a:pPr marL="12700" marR="5080">
              <a:lnSpc>
                <a:spcPct val="90000"/>
              </a:lnSpc>
              <a:spcBef>
                <a:spcPts val="1390"/>
              </a:spcBef>
              <a:tabLst>
                <a:tab pos="2302510" algn="l"/>
              </a:tabLst>
            </a:pPr>
            <a:r>
              <a:rPr sz="1900" spc="-5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I </a:t>
            </a:r>
            <a:r>
              <a:rPr sz="1900" spc="-10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predicted</a:t>
            </a:r>
            <a:r>
              <a:rPr sz="1900" spc="25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5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if</a:t>
            </a:r>
            <a:r>
              <a:rPr sz="1900" spc="-15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5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the Falcon</a:t>
            </a:r>
            <a:r>
              <a:rPr sz="1900" spc="20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5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9 first</a:t>
            </a:r>
            <a:r>
              <a:rPr sz="1900" spc="10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5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stage </a:t>
            </a:r>
            <a:r>
              <a:rPr sz="1900" spc="-555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5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will</a:t>
            </a:r>
            <a:r>
              <a:rPr sz="1900" spc="-10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5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land</a:t>
            </a:r>
            <a:r>
              <a:rPr sz="1900" spc="10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25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successfully.</a:t>
            </a:r>
            <a:r>
              <a:rPr sz="1900" spc="55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5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SpaceX </a:t>
            </a:r>
            <a:r>
              <a:rPr sz="1900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10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advertises</a:t>
            </a:r>
            <a:r>
              <a:rPr sz="1900" spc="30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5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falcon</a:t>
            </a:r>
            <a:r>
              <a:rPr sz="1900" spc="5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5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9</a:t>
            </a:r>
            <a:r>
              <a:rPr sz="1900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5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rocket</a:t>
            </a:r>
            <a:r>
              <a:rPr sz="1900" spc="25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10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launches </a:t>
            </a:r>
            <a:r>
              <a:rPr sz="1900" spc="-5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 on</a:t>
            </a:r>
            <a:r>
              <a:rPr sz="1900" spc="20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5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its</a:t>
            </a:r>
            <a:r>
              <a:rPr sz="1900" spc="15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10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website,</a:t>
            </a:r>
            <a:r>
              <a:rPr sz="1900" spc="20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5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with	</a:t>
            </a:r>
            <a:r>
              <a:rPr sz="1900" spc="-10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cost</a:t>
            </a:r>
            <a:r>
              <a:rPr sz="1900" spc="15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5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1900" spc="-15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10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62 </a:t>
            </a:r>
            <a:r>
              <a:rPr sz="1900" spc="-5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 million</a:t>
            </a:r>
            <a:r>
              <a:rPr sz="1900" spc="-10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5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dollars,</a:t>
            </a:r>
            <a:r>
              <a:rPr sz="1900" spc="30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5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other </a:t>
            </a:r>
            <a:r>
              <a:rPr sz="1900" spc="-10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providers</a:t>
            </a:r>
            <a:r>
              <a:rPr sz="1900" spc="30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10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cost </a:t>
            </a:r>
            <a:r>
              <a:rPr sz="1900" spc="-5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10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1bout</a:t>
            </a:r>
            <a:r>
              <a:rPr sz="1900" spc="10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5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15</a:t>
            </a:r>
            <a:r>
              <a:rPr sz="1900" spc="10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5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million</a:t>
            </a:r>
            <a:r>
              <a:rPr sz="1900" spc="-10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5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dollars</a:t>
            </a:r>
            <a:r>
              <a:rPr sz="1900" spc="20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10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each.</a:t>
            </a:r>
            <a:r>
              <a:rPr sz="1900" spc="20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10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Much </a:t>
            </a:r>
            <a:r>
              <a:rPr sz="1900" spc="-5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 of</a:t>
            </a:r>
            <a:r>
              <a:rPr sz="1900" spc="5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10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1900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5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savings</a:t>
            </a:r>
            <a:r>
              <a:rPr sz="1900" spc="15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5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is </a:t>
            </a:r>
            <a:r>
              <a:rPr sz="1900" spc="-10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because</a:t>
            </a:r>
            <a:r>
              <a:rPr sz="1900" spc="30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5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space</a:t>
            </a:r>
            <a:r>
              <a:rPr sz="1900" spc="15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5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x </a:t>
            </a:r>
            <a:r>
              <a:rPr sz="1900" spc="-10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can </a:t>
            </a:r>
            <a:r>
              <a:rPr sz="1900" spc="-560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10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reuse</a:t>
            </a:r>
            <a:r>
              <a:rPr sz="1900" spc="10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10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1900" spc="10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5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first stage.</a:t>
            </a:r>
            <a:r>
              <a:rPr sz="1900" spc="-20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5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This</a:t>
            </a:r>
            <a:r>
              <a:rPr sz="1900" spc="10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10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means </a:t>
            </a:r>
            <a:r>
              <a:rPr sz="1900" spc="-5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 that,</a:t>
            </a:r>
            <a:r>
              <a:rPr sz="1900" spc="5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5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if</a:t>
            </a:r>
            <a:r>
              <a:rPr sz="1900" spc="-15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we</a:t>
            </a:r>
            <a:r>
              <a:rPr sz="1900" spc="-10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5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can</a:t>
            </a:r>
            <a:r>
              <a:rPr sz="1900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10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predict</a:t>
            </a:r>
            <a:r>
              <a:rPr sz="1900" spc="10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5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if</a:t>
            </a:r>
            <a:r>
              <a:rPr sz="1900" spc="-10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5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1900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5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first </a:t>
            </a:r>
            <a:r>
              <a:rPr sz="1900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5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stage</a:t>
            </a:r>
            <a:r>
              <a:rPr sz="1900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5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will land,</a:t>
            </a:r>
            <a:r>
              <a:rPr sz="1900" spc="25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10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we</a:t>
            </a:r>
            <a:r>
              <a:rPr sz="1900" spc="5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10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can</a:t>
            </a:r>
            <a:r>
              <a:rPr sz="1900" spc="5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10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predict</a:t>
            </a:r>
            <a:r>
              <a:rPr sz="1900" spc="10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10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the </a:t>
            </a:r>
            <a:r>
              <a:rPr sz="1900" spc="-5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10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cost</a:t>
            </a:r>
            <a:r>
              <a:rPr sz="1900" spc="10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5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of the</a:t>
            </a:r>
            <a:r>
              <a:rPr sz="1900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5" dirty="0">
                <a:solidFill>
                  <a:srgbClr val="2C3B43"/>
                </a:solidFill>
                <a:latin typeface="Trebuchet MS" panose="020B0603020202020204"/>
                <a:cs typeface="Trebuchet MS" panose="020B0603020202020204"/>
              </a:rPr>
              <a:t>launch.</a:t>
            </a:r>
            <a:endParaRPr sz="19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51866"/>
            <a:ext cx="57683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&lt;Dashboard</a:t>
            </a:r>
            <a:r>
              <a:rPr sz="3700" b="0" spc="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Screenshot</a:t>
            </a:r>
            <a:r>
              <a:rPr sz="3700" b="0" spc="2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2&gt;</a:t>
            </a:r>
            <a:endParaRPr sz="370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741164" y="1804416"/>
            <a:ext cx="6544056" cy="393496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10006" y="2218410"/>
            <a:ext cx="3484879" cy="2112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5080" indent="-26035" algn="r">
              <a:lnSpc>
                <a:spcPct val="107000"/>
              </a:lnSpc>
              <a:spcBef>
                <a:spcPts val="95"/>
              </a:spcBef>
            </a:pPr>
            <a:r>
              <a:rPr sz="3200" b="1" i="1" spc="-10" dirty="0">
                <a:solidFill>
                  <a:srgbClr val="1C1C1C"/>
                </a:solidFill>
                <a:latin typeface="Calibri" panose="020F0502020204030204"/>
                <a:cs typeface="Calibri" panose="020F0502020204030204"/>
              </a:rPr>
              <a:t>KSC</a:t>
            </a:r>
            <a:r>
              <a:rPr sz="3200" b="1" i="1" spc="-40" dirty="0">
                <a:solidFill>
                  <a:srgbClr val="1C1C1C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i="1" spc="-15" dirty="0">
                <a:solidFill>
                  <a:srgbClr val="1C1C1C"/>
                </a:solidFill>
                <a:latin typeface="Calibri" panose="020F0502020204030204"/>
                <a:cs typeface="Calibri" panose="020F0502020204030204"/>
              </a:rPr>
              <a:t>LC-39A</a:t>
            </a:r>
            <a:r>
              <a:rPr sz="3200" b="1" i="1" spc="-40" dirty="0">
                <a:solidFill>
                  <a:srgbClr val="1C1C1C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i="1" spc="-5" dirty="0">
                <a:solidFill>
                  <a:srgbClr val="1C1C1C"/>
                </a:solidFill>
                <a:latin typeface="Calibri" panose="020F0502020204030204"/>
                <a:cs typeface="Calibri" panose="020F0502020204030204"/>
              </a:rPr>
              <a:t>achieved </a:t>
            </a:r>
            <a:r>
              <a:rPr sz="3200" b="1" i="1" spc="-705" dirty="0">
                <a:solidFill>
                  <a:srgbClr val="1C1C1C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i="1" dirty="0">
                <a:solidFill>
                  <a:srgbClr val="1C1C1C"/>
                </a:solidFill>
                <a:latin typeface="Calibri" panose="020F0502020204030204"/>
                <a:cs typeface="Calibri" panose="020F0502020204030204"/>
              </a:rPr>
              <a:t>a </a:t>
            </a:r>
            <a:r>
              <a:rPr sz="3200" b="1" i="1" spc="-5" dirty="0">
                <a:solidFill>
                  <a:srgbClr val="1C1C1C"/>
                </a:solidFill>
                <a:latin typeface="Calibri" panose="020F0502020204030204"/>
                <a:cs typeface="Calibri" panose="020F0502020204030204"/>
              </a:rPr>
              <a:t>76.9% </a:t>
            </a:r>
            <a:r>
              <a:rPr sz="3200" b="1" i="1" spc="-10" dirty="0">
                <a:solidFill>
                  <a:srgbClr val="1C1C1C"/>
                </a:solidFill>
                <a:latin typeface="Calibri" panose="020F0502020204030204"/>
                <a:cs typeface="Calibri" panose="020F0502020204030204"/>
              </a:rPr>
              <a:t>success rate </a:t>
            </a:r>
            <a:r>
              <a:rPr sz="3200" b="1" i="1" spc="-715" dirty="0">
                <a:solidFill>
                  <a:srgbClr val="1C1C1C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i="1" dirty="0">
                <a:solidFill>
                  <a:srgbClr val="1C1C1C"/>
                </a:solidFill>
                <a:latin typeface="Calibri" panose="020F0502020204030204"/>
                <a:cs typeface="Calibri" panose="020F0502020204030204"/>
              </a:rPr>
              <a:t>while </a:t>
            </a:r>
            <a:r>
              <a:rPr sz="3200" b="1" i="1" spc="-5" dirty="0">
                <a:solidFill>
                  <a:srgbClr val="1C1C1C"/>
                </a:solidFill>
                <a:latin typeface="Calibri" panose="020F0502020204030204"/>
                <a:cs typeface="Calibri" panose="020F0502020204030204"/>
              </a:rPr>
              <a:t>getting </a:t>
            </a:r>
            <a:r>
              <a:rPr sz="3200" b="1" i="1" dirty="0">
                <a:solidFill>
                  <a:srgbClr val="1C1C1C"/>
                </a:solidFill>
                <a:latin typeface="Calibri" panose="020F0502020204030204"/>
                <a:cs typeface="Calibri" panose="020F0502020204030204"/>
              </a:rPr>
              <a:t>a </a:t>
            </a:r>
            <a:r>
              <a:rPr sz="3200" b="1" i="1" spc="5" dirty="0">
                <a:solidFill>
                  <a:srgbClr val="1C1C1C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i="1" spc="-5" dirty="0">
                <a:solidFill>
                  <a:srgbClr val="1C1C1C"/>
                </a:solidFill>
                <a:latin typeface="Calibri" panose="020F0502020204030204"/>
                <a:cs typeface="Calibri" panose="020F0502020204030204"/>
              </a:rPr>
              <a:t>23.1%</a:t>
            </a:r>
            <a:r>
              <a:rPr sz="3200" b="1" i="1" spc="-10" dirty="0">
                <a:solidFill>
                  <a:srgbClr val="1C1C1C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i="1" spc="-5" dirty="0">
                <a:solidFill>
                  <a:srgbClr val="1C1C1C"/>
                </a:solidFill>
                <a:latin typeface="Calibri" panose="020F0502020204030204"/>
                <a:cs typeface="Calibri" panose="020F0502020204030204"/>
              </a:rPr>
              <a:t>failure </a:t>
            </a:r>
            <a:r>
              <a:rPr sz="3200" b="1" i="1" spc="-10" dirty="0">
                <a:solidFill>
                  <a:srgbClr val="1C1C1C"/>
                </a:solidFill>
                <a:latin typeface="Calibri" panose="020F0502020204030204"/>
                <a:cs typeface="Calibri" panose="020F0502020204030204"/>
              </a:rPr>
              <a:t>rate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852929"/>
            <a:ext cx="10243820" cy="30841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sz="1750" spc="-16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Replace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&lt;Dashboard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screenshot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3&gt;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title</a:t>
            </a:r>
            <a:r>
              <a:rPr sz="2200" spc="2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with</a:t>
            </a:r>
            <a:r>
              <a:rPr sz="2200" spc="2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appropriate</a:t>
            </a:r>
            <a:r>
              <a:rPr sz="2200" spc="3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title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</a:pPr>
            <a:endParaRPr sz="25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00">
              <a:latin typeface="Microsoft Sans Serif" panose="020B0604020202020204"/>
              <a:cs typeface="Microsoft Sans Serif" panose="020B0604020202020204"/>
            </a:endParaRPr>
          </a:p>
          <a:p>
            <a:pPr marL="355600" marR="5080" indent="-342900">
              <a:lnSpc>
                <a:spcPct val="100000"/>
              </a:lnSpc>
              <a:spcBef>
                <a:spcPts val="5"/>
              </a:spcBef>
              <a:tabLst>
                <a:tab pos="354965" algn="l"/>
              </a:tabLst>
            </a:pPr>
            <a:r>
              <a:rPr sz="1750" spc="-16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Show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screenshots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vs.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Outcome</a:t>
            </a:r>
            <a:r>
              <a:rPr sz="2200" spc="3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scatter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plot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for</a:t>
            </a:r>
            <a:r>
              <a:rPr sz="2200" spc="2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all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sites,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with 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different</a:t>
            </a:r>
            <a:r>
              <a:rPr sz="2200" spc="2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selected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the range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slider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</a:pPr>
            <a:endParaRPr sz="25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</a:pPr>
            <a:endParaRPr sz="2300">
              <a:latin typeface="Microsoft Sans Serif" panose="020B0604020202020204"/>
              <a:cs typeface="Microsoft Sans Serif" panose="020B0604020202020204"/>
            </a:endParaRPr>
          </a:p>
          <a:p>
            <a:pPr marL="355600" marR="196850" indent="-342900">
              <a:lnSpc>
                <a:spcPct val="100000"/>
              </a:lnSpc>
              <a:spcBef>
                <a:spcPts val="5"/>
              </a:spcBef>
              <a:tabLst>
                <a:tab pos="354965" algn="l"/>
              </a:tabLst>
            </a:pPr>
            <a:r>
              <a:rPr sz="1750" spc="-16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Explain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important</a:t>
            </a:r>
            <a:r>
              <a:rPr sz="2200" spc="3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elements</a:t>
            </a:r>
            <a:r>
              <a:rPr sz="2200" spc="3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findings</a:t>
            </a:r>
            <a:r>
              <a:rPr sz="2200" spc="2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on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screenshot,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such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as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which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payload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range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or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booster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version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have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largest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success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rate,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etc.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1866"/>
            <a:ext cx="57683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&lt;Dashboard</a:t>
            </a:r>
            <a:r>
              <a:rPr sz="3700" b="0" spc="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Screenshot</a:t>
            </a:r>
            <a:r>
              <a:rPr sz="3700" b="0" spc="2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3&gt;</a:t>
            </a:r>
            <a:endParaRPr sz="37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420356" y="0"/>
            <a:ext cx="4772660" cy="6868159"/>
            <a:chOff x="7420356" y="0"/>
            <a:chExt cx="4772660" cy="6868159"/>
          </a:xfrm>
        </p:grpSpPr>
        <p:sp>
          <p:nvSpPr>
            <p:cNvPr id="4" name="object 4"/>
            <p:cNvSpPr/>
            <p:nvPr/>
          </p:nvSpPr>
          <p:spPr>
            <a:xfrm>
              <a:off x="9371076" y="0"/>
              <a:ext cx="1219200" cy="6858000"/>
            </a:xfrm>
            <a:custGeom>
              <a:avLst/>
              <a:gdLst/>
              <a:ahLst/>
              <a:cxnLst/>
              <a:rect l="l" t="t" r="r" b="b"/>
              <a:pathLst>
                <a:path w="1219200" h="6858000">
                  <a:moveTo>
                    <a:pt x="0" y="0"/>
                  </a:moveTo>
                  <a:lnTo>
                    <a:pt x="1219200" y="6857999"/>
                  </a:lnTo>
                </a:path>
              </a:pathLst>
            </a:custGeom>
            <a:ln w="9144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424928" y="3681983"/>
              <a:ext cx="4763770" cy="3176905"/>
            </a:xfrm>
            <a:custGeom>
              <a:avLst/>
              <a:gdLst/>
              <a:ahLst/>
              <a:cxnLst/>
              <a:rect l="l" t="t" r="r" b="b"/>
              <a:pathLst>
                <a:path w="4763770" h="3176904">
                  <a:moveTo>
                    <a:pt x="4763516" y="0"/>
                  </a:moveTo>
                  <a:lnTo>
                    <a:pt x="0" y="3176586"/>
                  </a:lnTo>
                </a:path>
              </a:pathLst>
            </a:custGeom>
            <a:ln w="9144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182101" y="0"/>
              <a:ext cx="3007360" cy="6858000"/>
            </a:xfrm>
            <a:custGeom>
              <a:avLst/>
              <a:gdLst/>
              <a:ahLst/>
              <a:cxnLst/>
              <a:rect l="l" t="t" r="r" b="b"/>
              <a:pathLst>
                <a:path w="3007359" h="6858000">
                  <a:moveTo>
                    <a:pt x="3006850" y="0"/>
                  </a:moveTo>
                  <a:lnTo>
                    <a:pt x="2042483" y="0"/>
                  </a:lnTo>
                  <a:lnTo>
                    <a:pt x="0" y="6857996"/>
                  </a:lnTo>
                  <a:lnTo>
                    <a:pt x="3006850" y="6857996"/>
                  </a:lnTo>
                  <a:lnTo>
                    <a:pt x="3006850" y="0"/>
                  </a:lnTo>
                  <a:close/>
                </a:path>
              </a:pathLst>
            </a:custGeom>
            <a:solidFill>
              <a:srgbClr val="5FCAEE">
                <a:alpha val="3607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604335" y="0"/>
              <a:ext cx="2588260" cy="6858000"/>
            </a:xfrm>
            <a:custGeom>
              <a:avLst/>
              <a:gdLst/>
              <a:ahLst/>
              <a:cxnLst/>
              <a:rect l="l" t="t" r="r" b="b"/>
              <a:pathLst>
                <a:path w="2588259" h="6858000">
                  <a:moveTo>
                    <a:pt x="2587664" y="0"/>
                  </a:moveTo>
                  <a:lnTo>
                    <a:pt x="0" y="0"/>
                  </a:lnTo>
                  <a:lnTo>
                    <a:pt x="1208190" y="6857996"/>
                  </a:lnTo>
                  <a:lnTo>
                    <a:pt x="2587664" y="6857996"/>
                  </a:lnTo>
                  <a:lnTo>
                    <a:pt x="2587664" y="0"/>
                  </a:lnTo>
                  <a:close/>
                </a:path>
              </a:pathLst>
            </a:custGeom>
            <a:solidFill>
              <a:srgbClr val="5FCAEE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932164" y="3048000"/>
              <a:ext cx="3260090" cy="3810000"/>
            </a:xfrm>
            <a:custGeom>
              <a:avLst/>
              <a:gdLst/>
              <a:ahLst/>
              <a:cxnLst/>
              <a:rect l="l" t="t" r="r" b="b"/>
              <a:pathLst>
                <a:path w="3260090" h="3810000">
                  <a:moveTo>
                    <a:pt x="3259835" y="0"/>
                  </a:moveTo>
                  <a:lnTo>
                    <a:pt x="0" y="3809999"/>
                  </a:lnTo>
                  <a:lnTo>
                    <a:pt x="3259835" y="3809999"/>
                  </a:lnTo>
                  <a:lnTo>
                    <a:pt x="3259835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337790" y="0"/>
              <a:ext cx="2851785" cy="6858000"/>
            </a:xfrm>
            <a:custGeom>
              <a:avLst/>
              <a:gdLst/>
              <a:ahLst/>
              <a:cxnLst/>
              <a:rect l="l" t="t" r="r" b="b"/>
              <a:pathLst>
                <a:path w="2851784" h="6858000">
                  <a:moveTo>
                    <a:pt x="2851161" y="0"/>
                  </a:moveTo>
                  <a:lnTo>
                    <a:pt x="0" y="0"/>
                  </a:lnTo>
                  <a:lnTo>
                    <a:pt x="2467620" y="6857996"/>
                  </a:lnTo>
                  <a:lnTo>
                    <a:pt x="2851161" y="6857996"/>
                  </a:lnTo>
                  <a:lnTo>
                    <a:pt x="2851161" y="0"/>
                  </a:lnTo>
                  <a:close/>
                </a:path>
              </a:pathLst>
            </a:custGeom>
            <a:solidFill>
              <a:srgbClr val="17AFE3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898125" y="0"/>
              <a:ext cx="1290955" cy="6858000"/>
            </a:xfrm>
            <a:custGeom>
              <a:avLst/>
              <a:gdLst/>
              <a:ahLst/>
              <a:cxnLst/>
              <a:rect l="l" t="t" r="r" b="b"/>
              <a:pathLst>
                <a:path w="1290954" h="6858000">
                  <a:moveTo>
                    <a:pt x="1290827" y="0"/>
                  </a:moveTo>
                  <a:lnTo>
                    <a:pt x="1018958" y="0"/>
                  </a:lnTo>
                  <a:lnTo>
                    <a:pt x="0" y="6857996"/>
                  </a:lnTo>
                  <a:lnTo>
                    <a:pt x="1290827" y="6857996"/>
                  </a:lnTo>
                  <a:lnTo>
                    <a:pt x="1290827" y="0"/>
                  </a:lnTo>
                  <a:close/>
                </a:path>
              </a:pathLst>
            </a:custGeom>
            <a:solidFill>
              <a:srgbClr val="2D83C3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940749" y="0"/>
              <a:ext cx="1248410" cy="6858000"/>
            </a:xfrm>
            <a:custGeom>
              <a:avLst/>
              <a:gdLst/>
              <a:ahLst/>
              <a:cxnLst/>
              <a:rect l="l" t="t" r="r" b="b"/>
              <a:pathLst>
                <a:path w="1248409" h="6858000">
                  <a:moveTo>
                    <a:pt x="1248203" y="0"/>
                  </a:moveTo>
                  <a:lnTo>
                    <a:pt x="0" y="0"/>
                  </a:lnTo>
                  <a:lnTo>
                    <a:pt x="1107740" y="6857996"/>
                  </a:lnTo>
                  <a:lnTo>
                    <a:pt x="1248203" y="6857996"/>
                  </a:lnTo>
                  <a:lnTo>
                    <a:pt x="1248203" y="0"/>
                  </a:lnTo>
                  <a:close/>
                </a:path>
              </a:pathLst>
            </a:custGeom>
            <a:solidFill>
              <a:srgbClr val="226192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372344" y="3590543"/>
              <a:ext cx="1816735" cy="3267710"/>
            </a:xfrm>
            <a:custGeom>
              <a:avLst/>
              <a:gdLst/>
              <a:ahLst/>
              <a:cxnLst/>
              <a:rect l="l" t="t" r="r" b="b"/>
              <a:pathLst>
                <a:path w="1816734" h="3267709">
                  <a:moveTo>
                    <a:pt x="1816607" y="0"/>
                  </a:moveTo>
                  <a:lnTo>
                    <a:pt x="0" y="3267455"/>
                  </a:lnTo>
                  <a:lnTo>
                    <a:pt x="1816607" y="3267455"/>
                  </a:lnTo>
                  <a:lnTo>
                    <a:pt x="1816607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/>
          <p:nvPr/>
        </p:nvSpPr>
        <p:spPr>
          <a:xfrm>
            <a:off x="0" y="4012691"/>
            <a:ext cx="448309" cy="2845435"/>
          </a:xfrm>
          <a:custGeom>
            <a:avLst/>
            <a:gdLst/>
            <a:ahLst/>
            <a:cxnLst/>
            <a:rect l="l" t="t" r="r" b="b"/>
            <a:pathLst>
              <a:path w="448309" h="2845434">
                <a:moveTo>
                  <a:pt x="0" y="0"/>
                </a:moveTo>
                <a:lnTo>
                  <a:pt x="0" y="2845307"/>
                </a:lnTo>
                <a:lnTo>
                  <a:pt x="448056" y="2845307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876706" y="2557398"/>
            <a:ext cx="964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Section</a:t>
            </a:r>
            <a:r>
              <a:rPr sz="1800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5</a:t>
            </a:r>
            <a:endParaRPr sz="18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2110231"/>
            <a:ext cx="5047615" cy="2393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95"/>
              </a:spcBef>
            </a:pPr>
            <a:r>
              <a:rPr sz="1750" spc="-16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750" spc="-155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Visualize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the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built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model accuracy for 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all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built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classification models,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in a bar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chart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</a:pPr>
            <a:endParaRPr sz="25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00">
              <a:latin typeface="Microsoft Sans Serif" panose="020B0604020202020204"/>
              <a:cs typeface="Microsoft Sans Serif" panose="020B0604020202020204"/>
            </a:endParaRPr>
          </a:p>
          <a:p>
            <a:pPr marL="355600" marR="472440" indent="-342900">
              <a:lnSpc>
                <a:spcPct val="100000"/>
              </a:lnSpc>
              <a:tabLst>
                <a:tab pos="354965" algn="l"/>
              </a:tabLst>
            </a:pPr>
            <a:r>
              <a:rPr sz="1750" spc="-16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Find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which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model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has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the highest 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classification</a:t>
            </a:r>
            <a:r>
              <a:rPr sz="2200" spc="2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accuracy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485965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Classification</a:t>
            </a:r>
            <a:r>
              <a:rPr sz="3700" b="0" spc="-3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Accuracy</a:t>
            </a:r>
            <a:endParaRPr sz="370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451091" y="1367027"/>
            <a:ext cx="5740907" cy="52425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4666488"/>
            <a:ext cx="4597908" cy="158648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906041"/>
            <a:ext cx="3638550" cy="1566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995" marR="5080" indent="-74930">
              <a:lnSpc>
                <a:spcPct val="153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750" spc="-16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Show the confusion matrix </a:t>
            </a:r>
            <a:r>
              <a:rPr sz="2200" spc="-57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the</a:t>
            </a:r>
            <a:r>
              <a:rPr sz="2200" spc="57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best</a:t>
            </a:r>
            <a:r>
              <a:rPr sz="2200" spc="57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performing 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model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with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explanation 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444246"/>
            <a:ext cx="35528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Confusion</a:t>
            </a:r>
            <a:r>
              <a:rPr sz="3700" spc="-1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Matrix</a:t>
            </a:r>
            <a:endParaRPr sz="370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497323" y="1612391"/>
            <a:ext cx="6787896" cy="504596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901774"/>
            <a:ext cx="5617210" cy="2906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sz="1750" spc="-16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We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successfully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got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our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data,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cleaned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it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. 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Explored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it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buillt</a:t>
            </a:r>
            <a:r>
              <a:rPr sz="2200" spc="2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model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with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it. 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355600" marR="5080" indent="-342900">
              <a:lnSpc>
                <a:spcPct val="100000"/>
              </a:lnSpc>
              <a:spcBef>
                <a:spcPts val="1405"/>
              </a:spcBef>
              <a:tabLst>
                <a:tab pos="354965" algn="l"/>
              </a:tabLst>
            </a:pPr>
            <a:r>
              <a:rPr sz="1750" spc="-16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We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drew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conclusions and inferences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from 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our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model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as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well</a:t>
            </a:r>
            <a:r>
              <a:rPr sz="2200" spc="2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as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gained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insights.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355600" marR="187325" indent="-342900">
              <a:lnSpc>
                <a:spcPct val="100000"/>
              </a:lnSpc>
              <a:spcBef>
                <a:spcPts val="1405"/>
              </a:spcBef>
              <a:tabLst>
                <a:tab pos="354965" algn="l"/>
              </a:tabLst>
            </a:pPr>
            <a:r>
              <a:rPr sz="1750" spc="-16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For</a:t>
            </a:r>
            <a:r>
              <a:rPr sz="2200" spc="2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more</a:t>
            </a:r>
            <a:r>
              <a:rPr sz="2200" spc="3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information,</a:t>
            </a:r>
            <a:r>
              <a:rPr sz="2200" spc="4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please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refer</a:t>
            </a:r>
            <a:r>
              <a:rPr sz="2200" spc="2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the 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more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detailed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work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2200" spc="3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links.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Shared.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1390"/>
              </a:spcBef>
              <a:tabLst>
                <a:tab pos="354965" algn="l"/>
              </a:tabLst>
            </a:pPr>
            <a:r>
              <a:rPr sz="1750" spc="-16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…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258381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-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Conclusions</a:t>
            </a:r>
            <a:endParaRPr sz="37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51417" y="6140907"/>
            <a:ext cx="1447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FCAEE"/>
                </a:solidFill>
                <a:latin typeface="Trebuchet MS" panose="020B0603020202020204"/>
                <a:cs typeface="Trebuchet MS" panose="020B0603020202020204"/>
              </a:rPr>
              <a:t>46</a:t>
            </a:r>
            <a:endParaRPr sz="9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198247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Ap</a:t>
            </a:r>
            <a:r>
              <a:rPr sz="3700" b="0" spc="-2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3700" b="0" spc="-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end</a:t>
            </a:r>
            <a:r>
              <a:rPr sz="3700" b="0" spc="-2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37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x</a:t>
            </a:r>
            <a:endParaRPr sz="37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3951223"/>
            <a:ext cx="3505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202020"/>
                </a:solidFill>
                <a:latin typeface="Arial" panose="020B0604020202020204"/>
                <a:cs typeface="Arial" panose="020B0604020202020204"/>
              </a:rPr>
              <a:t>m</a:t>
            </a:r>
            <a:r>
              <a:rPr sz="900" b="1" spc="-5" dirty="0">
                <a:solidFill>
                  <a:srgbClr val="202020"/>
                </a:solidFill>
                <a:latin typeface="Arial" panose="020B0604020202020204"/>
                <a:cs typeface="Arial" panose="020B0604020202020204"/>
              </a:rPr>
              <a:t>po</a:t>
            </a:r>
            <a:r>
              <a:rPr sz="900" b="1" spc="-5" dirty="0">
                <a:solidFill>
                  <a:srgbClr val="202020"/>
                </a:solidFill>
                <a:latin typeface="Arial" panose="020B0604020202020204"/>
                <a:cs typeface="Arial" panose="020B0604020202020204"/>
              </a:rPr>
              <a:t>rt</a:t>
            </a:r>
            <a:endParaRPr sz="9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4468" y="1637791"/>
            <a:ext cx="4874260" cy="2585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6520">
              <a:lnSpc>
                <a:spcPts val="2875"/>
              </a:lnSpc>
              <a:spcBef>
                <a:spcPts val="100"/>
              </a:spcBef>
            </a:pPr>
            <a:r>
              <a:rPr sz="2400" spc="-5" dirty="0">
                <a:solidFill>
                  <a:srgbClr val="202020"/>
                </a:solidFill>
                <a:latin typeface="Arial MT"/>
                <a:cs typeface="Arial MT"/>
              </a:rPr>
              <a:t>pandas </a:t>
            </a:r>
            <a:r>
              <a:rPr sz="2400" b="1" spc="-5" dirty="0">
                <a:solidFill>
                  <a:srgbClr val="202020"/>
                </a:solidFill>
                <a:latin typeface="Arial" panose="020B0604020202020204"/>
                <a:cs typeface="Arial" panose="020B0604020202020204"/>
              </a:rPr>
              <a:t>as</a:t>
            </a:r>
            <a:r>
              <a:rPr sz="2400" b="1" spc="-20" dirty="0">
                <a:solidFill>
                  <a:srgbClr val="20202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spc="-10" dirty="0">
                <a:solidFill>
                  <a:srgbClr val="202020"/>
                </a:solidFill>
                <a:latin typeface="Arial MT"/>
                <a:cs typeface="Arial MT"/>
              </a:rPr>
              <a:t>pd</a:t>
            </a:r>
            <a:endParaRPr sz="2400">
              <a:latin typeface="Arial MT"/>
              <a:cs typeface="Arial MT"/>
            </a:endParaRPr>
          </a:p>
          <a:p>
            <a:pPr marL="96520">
              <a:lnSpc>
                <a:spcPts val="2875"/>
              </a:lnSpc>
            </a:pPr>
            <a:r>
              <a:rPr sz="2400" b="1" spc="-5" dirty="0">
                <a:latin typeface="Trebuchet MS" panose="020B0603020202020204"/>
                <a:cs typeface="Trebuchet MS" panose="020B0603020202020204"/>
              </a:rPr>
              <a:t>from </a:t>
            </a:r>
            <a:r>
              <a:rPr sz="2400" dirty="0">
                <a:latin typeface="Trebuchet MS" panose="020B0603020202020204"/>
                <a:cs typeface="Trebuchet MS" panose="020B0603020202020204"/>
              </a:rPr>
              <a:t>sklearn</a:t>
            </a:r>
            <a:r>
              <a:rPr sz="2400" spc="2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b="1" dirty="0">
                <a:latin typeface="Trebuchet MS" panose="020B0603020202020204"/>
                <a:cs typeface="Trebuchet MS" panose="020B0603020202020204"/>
              </a:rPr>
              <a:t>import</a:t>
            </a:r>
            <a:r>
              <a:rPr sz="2400" b="1" spc="-2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10" dirty="0">
                <a:latin typeface="Trebuchet MS" panose="020B0603020202020204"/>
                <a:cs typeface="Trebuchet MS" panose="020B0603020202020204"/>
              </a:rPr>
              <a:t>preprocessing</a:t>
            </a:r>
            <a:endParaRPr sz="24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latin typeface="Trebuchet MS" panose="020B0603020202020204"/>
                <a:cs typeface="Trebuchet MS" panose="020B0603020202020204"/>
              </a:rPr>
              <a:t>import</a:t>
            </a:r>
            <a:r>
              <a:rPr sz="2400" b="1" spc="-2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5" dirty="0">
                <a:latin typeface="Trebuchet MS" panose="020B0603020202020204"/>
                <a:cs typeface="Trebuchet MS" panose="020B0603020202020204"/>
              </a:rPr>
              <a:t>seaborn</a:t>
            </a:r>
            <a:r>
              <a:rPr sz="2400" spc="1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b="1" dirty="0">
                <a:latin typeface="Trebuchet MS" panose="020B0603020202020204"/>
                <a:cs typeface="Trebuchet MS" panose="020B0603020202020204"/>
              </a:rPr>
              <a:t>as</a:t>
            </a:r>
            <a:r>
              <a:rPr sz="2400" b="1" spc="-2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dirty="0">
                <a:latin typeface="Trebuchet MS" panose="020B0603020202020204"/>
                <a:cs typeface="Trebuchet MS" panose="020B0603020202020204"/>
              </a:rPr>
              <a:t>sns</a:t>
            </a:r>
            <a:endParaRPr sz="24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latin typeface="Trebuchet MS" panose="020B0603020202020204"/>
                <a:cs typeface="Trebuchet MS" panose="020B0603020202020204"/>
              </a:rPr>
              <a:t>from</a:t>
            </a:r>
            <a:r>
              <a:rPr sz="2400" b="1" spc="-2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dirty="0">
                <a:latin typeface="Trebuchet MS" panose="020B0603020202020204"/>
                <a:cs typeface="Trebuchet MS" panose="020B0603020202020204"/>
              </a:rPr>
              <a:t>sklearn.linear_model</a:t>
            </a:r>
            <a:r>
              <a:rPr sz="2400" spc="2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b="1" spc="-5" dirty="0">
                <a:latin typeface="Trebuchet MS" panose="020B0603020202020204"/>
                <a:cs typeface="Trebuchet MS" panose="020B0603020202020204"/>
              </a:rPr>
              <a:t>import</a:t>
            </a:r>
            <a:endParaRPr sz="24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</a:pPr>
            <a:r>
              <a:rPr sz="2400" spc="-15" dirty="0">
                <a:latin typeface="Trebuchet MS" panose="020B0603020202020204"/>
                <a:cs typeface="Trebuchet MS" panose="020B0603020202020204"/>
              </a:rPr>
              <a:t>LogisticRegression</a:t>
            </a:r>
            <a:endParaRPr sz="24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latin typeface="Trebuchet MS" panose="020B0603020202020204"/>
                <a:cs typeface="Trebuchet MS" panose="020B0603020202020204"/>
              </a:rPr>
              <a:t>from</a:t>
            </a:r>
            <a:r>
              <a:rPr sz="2400" b="1" spc="-2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dirty="0">
                <a:latin typeface="Trebuchet MS" panose="020B0603020202020204"/>
                <a:cs typeface="Trebuchet MS" panose="020B0603020202020204"/>
              </a:rPr>
              <a:t>sklearn.tree</a:t>
            </a:r>
            <a:r>
              <a:rPr sz="2400" spc="1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b="1" spc="-5" dirty="0">
                <a:latin typeface="Trebuchet MS" panose="020B0603020202020204"/>
                <a:cs typeface="Trebuchet MS" panose="020B0603020202020204"/>
              </a:rPr>
              <a:t>import</a:t>
            </a:r>
            <a:endParaRPr sz="24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</a:pPr>
            <a:r>
              <a:rPr sz="2400" spc="-15" dirty="0">
                <a:latin typeface="Trebuchet MS" panose="020B0603020202020204"/>
                <a:cs typeface="Trebuchet MS" panose="020B0603020202020204"/>
              </a:rPr>
              <a:t>DecisionTreeClassifier</a:t>
            </a:r>
            <a:endParaRPr sz="24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4468" y="4562982"/>
            <a:ext cx="413131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Trebuchet MS" panose="020B0603020202020204"/>
                <a:cs typeface="Trebuchet MS" panose="020B0603020202020204"/>
              </a:rPr>
              <a:t>!pip</a:t>
            </a:r>
            <a:r>
              <a:rPr sz="2400" spc="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5" dirty="0">
                <a:latin typeface="Trebuchet MS" panose="020B0603020202020204"/>
                <a:cs typeface="Trebuchet MS" panose="020B0603020202020204"/>
              </a:rPr>
              <a:t>install sqlalchemy==1.3.9</a:t>
            </a:r>
            <a:endParaRPr sz="24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latin typeface="Trebuchet MS" panose="020B0603020202020204"/>
                <a:cs typeface="Trebuchet MS" panose="020B0603020202020204"/>
              </a:rPr>
              <a:t>!pip</a:t>
            </a:r>
            <a:r>
              <a:rPr sz="2400" spc="1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5" dirty="0">
                <a:latin typeface="Trebuchet MS" panose="020B0603020202020204"/>
                <a:cs typeface="Trebuchet MS" panose="020B0603020202020204"/>
              </a:rPr>
              <a:t>install</a:t>
            </a:r>
            <a:r>
              <a:rPr sz="240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10" dirty="0">
                <a:latin typeface="Trebuchet MS" panose="020B0603020202020204"/>
                <a:cs typeface="Trebuchet MS" panose="020B0603020202020204"/>
              </a:rPr>
              <a:t>ibm_db_sa</a:t>
            </a:r>
            <a:endParaRPr sz="24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latin typeface="Trebuchet MS" panose="020B0603020202020204"/>
                <a:cs typeface="Trebuchet MS" panose="020B0603020202020204"/>
              </a:rPr>
              <a:t>!pip</a:t>
            </a:r>
            <a:r>
              <a:rPr sz="2400" spc="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5" dirty="0">
                <a:latin typeface="Trebuchet MS" panose="020B0603020202020204"/>
                <a:cs typeface="Trebuchet MS" panose="020B0603020202020204"/>
              </a:rPr>
              <a:t>install</a:t>
            </a:r>
            <a:r>
              <a:rPr sz="240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5" dirty="0">
                <a:latin typeface="Trebuchet MS" panose="020B0603020202020204"/>
                <a:cs typeface="Trebuchet MS" panose="020B0603020202020204"/>
              </a:rPr>
              <a:t>ipython-sql</a:t>
            </a:r>
            <a:endParaRPr sz="24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4468" y="6026302"/>
            <a:ext cx="16059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Trebuchet MS" panose="020B0603020202020204"/>
                <a:cs typeface="Trebuchet MS" panose="020B0603020202020204"/>
              </a:rPr>
              <a:t>SpaceX.CSV</a:t>
            </a:r>
            <a:endParaRPr sz="24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420356" y="0"/>
            <a:ext cx="4772660" cy="6868159"/>
            <a:chOff x="7420356" y="0"/>
            <a:chExt cx="4772660" cy="6868159"/>
          </a:xfrm>
        </p:grpSpPr>
        <p:sp>
          <p:nvSpPr>
            <p:cNvPr id="4" name="object 4"/>
            <p:cNvSpPr/>
            <p:nvPr/>
          </p:nvSpPr>
          <p:spPr>
            <a:xfrm>
              <a:off x="9371076" y="0"/>
              <a:ext cx="1219200" cy="6858000"/>
            </a:xfrm>
            <a:custGeom>
              <a:avLst/>
              <a:gdLst/>
              <a:ahLst/>
              <a:cxnLst/>
              <a:rect l="l" t="t" r="r" b="b"/>
              <a:pathLst>
                <a:path w="1219200" h="6858000">
                  <a:moveTo>
                    <a:pt x="0" y="0"/>
                  </a:moveTo>
                  <a:lnTo>
                    <a:pt x="1219200" y="6857999"/>
                  </a:lnTo>
                </a:path>
              </a:pathLst>
            </a:custGeom>
            <a:ln w="9144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424928" y="3681983"/>
              <a:ext cx="4763770" cy="3176905"/>
            </a:xfrm>
            <a:custGeom>
              <a:avLst/>
              <a:gdLst/>
              <a:ahLst/>
              <a:cxnLst/>
              <a:rect l="l" t="t" r="r" b="b"/>
              <a:pathLst>
                <a:path w="4763770" h="3176904">
                  <a:moveTo>
                    <a:pt x="4763516" y="0"/>
                  </a:moveTo>
                  <a:lnTo>
                    <a:pt x="0" y="3176586"/>
                  </a:lnTo>
                </a:path>
              </a:pathLst>
            </a:custGeom>
            <a:ln w="9144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182101" y="0"/>
              <a:ext cx="3007360" cy="6858000"/>
            </a:xfrm>
            <a:custGeom>
              <a:avLst/>
              <a:gdLst/>
              <a:ahLst/>
              <a:cxnLst/>
              <a:rect l="l" t="t" r="r" b="b"/>
              <a:pathLst>
                <a:path w="3007359" h="6858000">
                  <a:moveTo>
                    <a:pt x="3006850" y="0"/>
                  </a:moveTo>
                  <a:lnTo>
                    <a:pt x="2042483" y="0"/>
                  </a:lnTo>
                  <a:lnTo>
                    <a:pt x="0" y="6857996"/>
                  </a:lnTo>
                  <a:lnTo>
                    <a:pt x="3006850" y="6857996"/>
                  </a:lnTo>
                  <a:lnTo>
                    <a:pt x="3006850" y="0"/>
                  </a:lnTo>
                  <a:close/>
                </a:path>
              </a:pathLst>
            </a:custGeom>
            <a:solidFill>
              <a:srgbClr val="5FCAEE">
                <a:alpha val="3607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604335" y="0"/>
              <a:ext cx="2588260" cy="6858000"/>
            </a:xfrm>
            <a:custGeom>
              <a:avLst/>
              <a:gdLst/>
              <a:ahLst/>
              <a:cxnLst/>
              <a:rect l="l" t="t" r="r" b="b"/>
              <a:pathLst>
                <a:path w="2588259" h="6858000">
                  <a:moveTo>
                    <a:pt x="2587664" y="0"/>
                  </a:moveTo>
                  <a:lnTo>
                    <a:pt x="0" y="0"/>
                  </a:lnTo>
                  <a:lnTo>
                    <a:pt x="1208190" y="6857996"/>
                  </a:lnTo>
                  <a:lnTo>
                    <a:pt x="2587664" y="6857996"/>
                  </a:lnTo>
                  <a:lnTo>
                    <a:pt x="2587664" y="0"/>
                  </a:lnTo>
                  <a:close/>
                </a:path>
              </a:pathLst>
            </a:custGeom>
            <a:solidFill>
              <a:srgbClr val="5FCAEE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932164" y="3048000"/>
              <a:ext cx="3260090" cy="3810000"/>
            </a:xfrm>
            <a:custGeom>
              <a:avLst/>
              <a:gdLst/>
              <a:ahLst/>
              <a:cxnLst/>
              <a:rect l="l" t="t" r="r" b="b"/>
              <a:pathLst>
                <a:path w="3260090" h="3810000">
                  <a:moveTo>
                    <a:pt x="3259835" y="0"/>
                  </a:moveTo>
                  <a:lnTo>
                    <a:pt x="0" y="3809999"/>
                  </a:lnTo>
                  <a:lnTo>
                    <a:pt x="3259835" y="3809999"/>
                  </a:lnTo>
                  <a:lnTo>
                    <a:pt x="3259835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337790" y="0"/>
              <a:ext cx="2851785" cy="6858000"/>
            </a:xfrm>
            <a:custGeom>
              <a:avLst/>
              <a:gdLst/>
              <a:ahLst/>
              <a:cxnLst/>
              <a:rect l="l" t="t" r="r" b="b"/>
              <a:pathLst>
                <a:path w="2851784" h="6858000">
                  <a:moveTo>
                    <a:pt x="2851161" y="0"/>
                  </a:moveTo>
                  <a:lnTo>
                    <a:pt x="0" y="0"/>
                  </a:lnTo>
                  <a:lnTo>
                    <a:pt x="2467620" y="6857996"/>
                  </a:lnTo>
                  <a:lnTo>
                    <a:pt x="2851161" y="6857996"/>
                  </a:lnTo>
                  <a:lnTo>
                    <a:pt x="2851161" y="0"/>
                  </a:lnTo>
                  <a:close/>
                </a:path>
              </a:pathLst>
            </a:custGeom>
            <a:solidFill>
              <a:srgbClr val="17AFE3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898125" y="0"/>
              <a:ext cx="1290955" cy="6858000"/>
            </a:xfrm>
            <a:custGeom>
              <a:avLst/>
              <a:gdLst/>
              <a:ahLst/>
              <a:cxnLst/>
              <a:rect l="l" t="t" r="r" b="b"/>
              <a:pathLst>
                <a:path w="1290954" h="6858000">
                  <a:moveTo>
                    <a:pt x="1290827" y="0"/>
                  </a:moveTo>
                  <a:lnTo>
                    <a:pt x="1018958" y="0"/>
                  </a:lnTo>
                  <a:lnTo>
                    <a:pt x="0" y="6857996"/>
                  </a:lnTo>
                  <a:lnTo>
                    <a:pt x="1290827" y="6857996"/>
                  </a:lnTo>
                  <a:lnTo>
                    <a:pt x="1290827" y="0"/>
                  </a:lnTo>
                  <a:close/>
                </a:path>
              </a:pathLst>
            </a:custGeom>
            <a:solidFill>
              <a:srgbClr val="2D83C3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940749" y="0"/>
              <a:ext cx="1248410" cy="6858000"/>
            </a:xfrm>
            <a:custGeom>
              <a:avLst/>
              <a:gdLst/>
              <a:ahLst/>
              <a:cxnLst/>
              <a:rect l="l" t="t" r="r" b="b"/>
              <a:pathLst>
                <a:path w="1248409" h="6858000">
                  <a:moveTo>
                    <a:pt x="1248203" y="0"/>
                  </a:moveTo>
                  <a:lnTo>
                    <a:pt x="0" y="0"/>
                  </a:lnTo>
                  <a:lnTo>
                    <a:pt x="1107740" y="6857996"/>
                  </a:lnTo>
                  <a:lnTo>
                    <a:pt x="1248203" y="6857996"/>
                  </a:lnTo>
                  <a:lnTo>
                    <a:pt x="1248203" y="0"/>
                  </a:lnTo>
                  <a:close/>
                </a:path>
              </a:pathLst>
            </a:custGeom>
            <a:solidFill>
              <a:srgbClr val="226192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372344" y="3590543"/>
              <a:ext cx="1816735" cy="3267710"/>
            </a:xfrm>
            <a:custGeom>
              <a:avLst/>
              <a:gdLst/>
              <a:ahLst/>
              <a:cxnLst/>
              <a:rect l="l" t="t" r="r" b="b"/>
              <a:pathLst>
                <a:path w="1816734" h="3267709">
                  <a:moveTo>
                    <a:pt x="1816607" y="0"/>
                  </a:moveTo>
                  <a:lnTo>
                    <a:pt x="0" y="3267455"/>
                  </a:lnTo>
                  <a:lnTo>
                    <a:pt x="1816607" y="3267455"/>
                  </a:lnTo>
                  <a:lnTo>
                    <a:pt x="1816607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/>
          <p:nvPr/>
        </p:nvSpPr>
        <p:spPr>
          <a:xfrm>
            <a:off x="0" y="4012691"/>
            <a:ext cx="448309" cy="2845435"/>
          </a:xfrm>
          <a:custGeom>
            <a:avLst/>
            <a:gdLst/>
            <a:ahLst/>
            <a:cxnLst/>
            <a:rect l="l" t="t" r="r" b="b"/>
            <a:pathLst>
              <a:path w="448309" h="2845434">
                <a:moveTo>
                  <a:pt x="0" y="0"/>
                </a:moveTo>
                <a:lnTo>
                  <a:pt x="0" y="2845307"/>
                </a:lnTo>
                <a:lnTo>
                  <a:pt x="448056" y="2845307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420356" y="0"/>
            <a:ext cx="4772660" cy="6868159"/>
            <a:chOff x="7420356" y="0"/>
            <a:chExt cx="4772660" cy="6868159"/>
          </a:xfrm>
        </p:grpSpPr>
        <p:sp>
          <p:nvSpPr>
            <p:cNvPr id="4" name="object 4"/>
            <p:cNvSpPr/>
            <p:nvPr/>
          </p:nvSpPr>
          <p:spPr>
            <a:xfrm>
              <a:off x="9371076" y="0"/>
              <a:ext cx="1219200" cy="6858000"/>
            </a:xfrm>
            <a:custGeom>
              <a:avLst/>
              <a:gdLst/>
              <a:ahLst/>
              <a:cxnLst/>
              <a:rect l="l" t="t" r="r" b="b"/>
              <a:pathLst>
                <a:path w="1219200" h="6858000">
                  <a:moveTo>
                    <a:pt x="0" y="0"/>
                  </a:moveTo>
                  <a:lnTo>
                    <a:pt x="1219200" y="6857999"/>
                  </a:lnTo>
                </a:path>
              </a:pathLst>
            </a:custGeom>
            <a:ln w="9144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424928" y="3681983"/>
              <a:ext cx="4763770" cy="3176905"/>
            </a:xfrm>
            <a:custGeom>
              <a:avLst/>
              <a:gdLst/>
              <a:ahLst/>
              <a:cxnLst/>
              <a:rect l="l" t="t" r="r" b="b"/>
              <a:pathLst>
                <a:path w="4763770" h="3176904">
                  <a:moveTo>
                    <a:pt x="4763516" y="0"/>
                  </a:moveTo>
                  <a:lnTo>
                    <a:pt x="0" y="3176586"/>
                  </a:lnTo>
                </a:path>
              </a:pathLst>
            </a:custGeom>
            <a:ln w="9144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182101" y="0"/>
              <a:ext cx="3007360" cy="6858000"/>
            </a:xfrm>
            <a:custGeom>
              <a:avLst/>
              <a:gdLst/>
              <a:ahLst/>
              <a:cxnLst/>
              <a:rect l="l" t="t" r="r" b="b"/>
              <a:pathLst>
                <a:path w="3007359" h="6858000">
                  <a:moveTo>
                    <a:pt x="3006850" y="0"/>
                  </a:moveTo>
                  <a:lnTo>
                    <a:pt x="2042483" y="0"/>
                  </a:lnTo>
                  <a:lnTo>
                    <a:pt x="0" y="6857996"/>
                  </a:lnTo>
                  <a:lnTo>
                    <a:pt x="3006850" y="6857996"/>
                  </a:lnTo>
                  <a:lnTo>
                    <a:pt x="3006850" y="0"/>
                  </a:lnTo>
                  <a:close/>
                </a:path>
              </a:pathLst>
            </a:custGeom>
            <a:solidFill>
              <a:srgbClr val="5FCAEE">
                <a:alpha val="3607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604335" y="0"/>
              <a:ext cx="2588260" cy="6858000"/>
            </a:xfrm>
            <a:custGeom>
              <a:avLst/>
              <a:gdLst/>
              <a:ahLst/>
              <a:cxnLst/>
              <a:rect l="l" t="t" r="r" b="b"/>
              <a:pathLst>
                <a:path w="2588259" h="6858000">
                  <a:moveTo>
                    <a:pt x="2587664" y="0"/>
                  </a:moveTo>
                  <a:lnTo>
                    <a:pt x="0" y="0"/>
                  </a:lnTo>
                  <a:lnTo>
                    <a:pt x="1208190" y="6857996"/>
                  </a:lnTo>
                  <a:lnTo>
                    <a:pt x="2587664" y="6857996"/>
                  </a:lnTo>
                  <a:lnTo>
                    <a:pt x="2587664" y="0"/>
                  </a:lnTo>
                  <a:close/>
                </a:path>
              </a:pathLst>
            </a:custGeom>
            <a:solidFill>
              <a:srgbClr val="5FCAEE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932164" y="3048000"/>
              <a:ext cx="3260090" cy="3810000"/>
            </a:xfrm>
            <a:custGeom>
              <a:avLst/>
              <a:gdLst/>
              <a:ahLst/>
              <a:cxnLst/>
              <a:rect l="l" t="t" r="r" b="b"/>
              <a:pathLst>
                <a:path w="3260090" h="3810000">
                  <a:moveTo>
                    <a:pt x="3259835" y="0"/>
                  </a:moveTo>
                  <a:lnTo>
                    <a:pt x="0" y="3809999"/>
                  </a:lnTo>
                  <a:lnTo>
                    <a:pt x="3259835" y="3809999"/>
                  </a:lnTo>
                  <a:lnTo>
                    <a:pt x="3259835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337790" y="0"/>
              <a:ext cx="2851785" cy="6858000"/>
            </a:xfrm>
            <a:custGeom>
              <a:avLst/>
              <a:gdLst/>
              <a:ahLst/>
              <a:cxnLst/>
              <a:rect l="l" t="t" r="r" b="b"/>
              <a:pathLst>
                <a:path w="2851784" h="6858000">
                  <a:moveTo>
                    <a:pt x="2851161" y="0"/>
                  </a:moveTo>
                  <a:lnTo>
                    <a:pt x="0" y="0"/>
                  </a:lnTo>
                  <a:lnTo>
                    <a:pt x="2467620" y="6857996"/>
                  </a:lnTo>
                  <a:lnTo>
                    <a:pt x="2851161" y="6857996"/>
                  </a:lnTo>
                  <a:lnTo>
                    <a:pt x="2851161" y="0"/>
                  </a:lnTo>
                  <a:close/>
                </a:path>
              </a:pathLst>
            </a:custGeom>
            <a:solidFill>
              <a:srgbClr val="17AFE3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898125" y="0"/>
              <a:ext cx="1290955" cy="6858000"/>
            </a:xfrm>
            <a:custGeom>
              <a:avLst/>
              <a:gdLst/>
              <a:ahLst/>
              <a:cxnLst/>
              <a:rect l="l" t="t" r="r" b="b"/>
              <a:pathLst>
                <a:path w="1290954" h="6858000">
                  <a:moveTo>
                    <a:pt x="1290827" y="0"/>
                  </a:moveTo>
                  <a:lnTo>
                    <a:pt x="1018958" y="0"/>
                  </a:lnTo>
                  <a:lnTo>
                    <a:pt x="0" y="6857996"/>
                  </a:lnTo>
                  <a:lnTo>
                    <a:pt x="1290827" y="6857996"/>
                  </a:lnTo>
                  <a:lnTo>
                    <a:pt x="1290827" y="0"/>
                  </a:lnTo>
                  <a:close/>
                </a:path>
              </a:pathLst>
            </a:custGeom>
            <a:solidFill>
              <a:srgbClr val="2D83C3">
                <a:alpha val="7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940749" y="0"/>
              <a:ext cx="1248410" cy="6858000"/>
            </a:xfrm>
            <a:custGeom>
              <a:avLst/>
              <a:gdLst/>
              <a:ahLst/>
              <a:cxnLst/>
              <a:rect l="l" t="t" r="r" b="b"/>
              <a:pathLst>
                <a:path w="1248409" h="6858000">
                  <a:moveTo>
                    <a:pt x="1248203" y="0"/>
                  </a:moveTo>
                  <a:lnTo>
                    <a:pt x="0" y="0"/>
                  </a:lnTo>
                  <a:lnTo>
                    <a:pt x="1107740" y="6857996"/>
                  </a:lnTo>
                  <a:lnTo>
                    <a:pt x="1248203" y="6857996"/>
                  </a:lnTo>
                  <a:lnTo>
                    <a:pt x="1248203" y="0"/>
                  </a:lnTo>
                  <a:close/>
                </a:path>
              </a:pathLst>
            </a:custGeom>
            <a:solidFill>
              <a:srgbClr val="226192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372344" y="3590543"/>
              <a:ext cx="1816735" cy="3267710"/>
            </a:xfrm>
            <a:custGeom>
              <a:avLst/>
              <a:gdLst/>
              <a:ahLst/>
              <a:cxnLst/>
              <a:rect l="l" t="t" r="r" b="b"/>
              <a:pathLst>
                <a:path w="1816734" h="3267709">
                  <a:moveTo>
                    <a:pt x="1816607" y="0"/>
                  </a:moveTo>
                  <a:lnTo>
                    <a:pt x="0" y="3267455"/>
                  </a:lnTo>
                  <a:lnTo>
                    <a:pt x="1816607" y="3267455"/>
                  </a:lnTo>
                  <a:lnTo>
                    <a:pt x="1816607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/>
          <p:nvPr/>
        </p:nvSpPr>
        <p:spPr>
          <a:xfrm>
            <a:off x="0" y="4012691"/>
            <a:ext cx="448309" cy="2845435"/>
          </a:xfrm>
          <a:custGeom>
            <a:avLst/>
            <a:gdLst/>
            <a:ahLst/>
            <a:cxnLst/>
            <a:rect l="l" t="t" r="r" b="b"/>
            <a:pathLst>
              <a:path w="448309" h="2845434">
                <a:moveTo>
                  <a:pt x="0" y="0"/>
                </a:moveTo>
                <a:lnTo>
                  <a:pt x="0" y="2845307"/>
                </a:lnTo>
                <a:lnTo>
                  <a:pt x="448056" y="2845307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2028423" y="6455765"/>
            <a:ext cx="857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5FCAEE"/>
                </a:solidFill>
                <a:latin typeface="Trebuchet MS" panose="020B0603020202020204"/>
                <a:cs typeface="Trebuchet MS" panose="020B0603020202020204"/>
              </a:rPr>
              <a:t>5</a:t>
            </a:r>
            <a:endParaRPr sz="9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5048" y="2813304"/>
            <a:ext cx="1059180" cy="368935"/>
          </a:xfrm>
          <a:prstGeom prst="rect">
            <a:avLst/>
          </a:prstGeom>
          <a:solidFill>
            <a:srgbClr val="0947CA"/>
          </a:solidFill>
        </p:spPr>
        <p:txBody>
          <a:bodyPr vert="horz" wrap="square" lIns="0" tIns="3937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10"/>
              </a:spcBef>
            </a:pPr>
            <a:r>
              <a:rPr sz="1800" spc="-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Section</a:t>
            </a:r>
            <a:r>
              <a:rPr sz="1800" spc="-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1</a:t>
            </a:r>
            <a:endParaRPr sz="18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10853" y="6140907"/>
            <a:ext cx="857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5FCAEE"/>
                </a:solidFill>
                <a:latin typeface="Trebuchet MS" panose="020B0603020202020204"/>
                <a:cs typeface="Trebuchet MS" panose="020B0603020202020204"/>
              </a:rPr>
              <a:t>6</a:t>
            </a:r>
            <a:endParaRPr sz="9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429283"/>
            <a:ext cx="9673590" cy="446278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20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Executive</a:t>
            </a:r>
            <a:r>
              <a:rPr sz="2200" spc="-2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Summary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collection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methodology: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5" dirty="0">
                <a:solidFill>
                  <a:srgbClr val="757575"/>
                </a:solidFill>
                <a:latin typeface="Microsoft Sans Serif" panose="020B0604020202020204"/>
                <a:cs typeface="Microsoft Sans Serif" panose="020B0604020202020204"/>
              </a:rPr>
              <a:t>We</a:t>
            </a:r>
            <a:r>
              <a:rPr sz="1900" spc="-10" dirty="0">
                <a:solidFill>
                  <a:srgbClr val="757575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" dirty="0">
                <a:solidFill>
                  <a:srgbClr val="757575"/>
                </a:solidFill>
                <a:latin typeface="Microsoft Sans Serif" panose="020B0604020202020204"/>
                <a:cs typeface="Microsoft Sans Serif" panose="020B0604020202020204"/>
              </a:rPr>
              <a:t>used</a:t>
            </a:r>
            <a:r>
              <a:rPr sz="1900" spc="20" dirty="0">
                <a:solidFill>
                  <a:srgbClr val="757575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" dirty="0">
                <a:solidFill>
                  <a:srgbClr val="757575"/>
                </a:solidFill>
                <a:latin typeface="Microsoft Sans Serif" panose="020B0604020202020204"/>
                <a:cs typeface="Microsoft Sans Serif" panose="020B0604020202020204"/>
              </a:rPr>
              <a:t>:</a:t>
            </a:r>
            <a:r>
              <a:rPr sz="1900" spc="-25" dirty="0">
                <a:solidFill>
                  <a:srgbClr val="757575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" dirty="0">
                <a:solidFill>
                  <a:srgbClr val="757575"/>
                </a:solidFill>
                <a:latin typeface="Microsoft Sans Serif" panose="020B0604020202020204"/>
                <a:cs typeface="Microsoft Sans Serif" panose="020B0604020202020204"/>
              </a:rPr>
              <a:t>SpaceX</a:t>
            </a:r>
            <a:r>
              <a:rPr sz="1900" spc="5" dirty="0">
                <a:solidFill>
                  <a:srgbClr val="757575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0" dirty="0">
                <a:solidFill>
                  <a:srgbClr val="757575"/>
                </a:solidFill>
                <a:latin typeface="Microsoft Sans Serif" panose="020B0604020202020204"/>
                <a:cs typeface="Microsoft Sans Serif" panose="020B0604020202020204"/>
              </a:rPr>
              <a:t>Rest</a:t>
            </a:r>
            <a:r>
              <a:rPr sz="1900" spc="10" dirty="0">
                <a:solidFill>
                  <a:srgbClr val="757575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" dirty="0">
                <a:solidFill>
                  <a:srgbClr val="757575"/>
                </a:solidFill>
                <a:latin typeface="Microsoft Sans Serif" panose="020B0604020202020204"/>
                <a:cs typeface="Microsoft Sans Serif" panose="020B0604020202020204"/>
              </a:rPr>
              <a:t>Api</a:t>
            </a:r>
            <a:r>
              <a:rPr sz="1900" dirty="0">
                <a:solidFill>
                  <a:srgbClr val="757575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0" dirty="0">
                <a:solidFill>
                  <a:srgbClr val="757575"/>
                </a:solidFill>
                <a:latin typeface="Microsoft Sans Serif" panose="020B0604020202020204"/>
                <a:cs typeface="Microsoft Sans Serif" panose="020B0604020202020204"/>
              </a:rPr>
              <a:t>&amp; </a:t>
            </a:r>
            <a:endParaRPr sz="19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9235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5" dirty="0">
                <a:solidFill>
                  <a:srgbClr val="757575"/>
                </a:solidFill>
                <a:latin typeface="Microsoft Sans Serif" panose="020B0604020202020204"/>
                <a:cs typeface="Microsoft Sans Serif" panose="020B0604020202020204"/>
              </a:rPr>
              <a:t>( Web</a:t>
            </a:r>
            <a:r>
              <a:rPr sz="1900" dirty="0">
                <a:solidFill>
                  <a:srgbClr val="757575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" dirty="0">
                <a:solidFill>
                  <a:srgbClr val="757575"/>
                </a:solidFill>
                <a:latin typeface="Microsoft Sans Serif" panose="020B0604020202020204"/>
                <a:cs typeface="Microsoft Sans Serif" panose="020B0604020202020204"/>
              </a:rPr>
              <a:t>Scrapping)</a:t>
            </a:r>
            <a:r>
              <a:rPr sz="1900" spc="40" dirty="0">
                <a:solidFill>
                  <a:srgbClr val="757575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" dirty="0">
                <a:solidFill>
                  <a:srgbClr val="757575"/>
                </a:solidFill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1900" dirty="0">
                <a:solidFill>
                  <a:srgbClr val="757575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" dirty="0">
                <a:solidFill>
                  <a:srgbClr val="757575"/>
                </a:solidFill>
                <a:latin typeface="Microsoft Sans Serif" panose="020B0604020202020204"/>
                <a:cs typeface="Microsoft Sans Serif" panose="020B0604020202020204"/>
              </a:rPr>
              <a:t>Wikipedia </a:t>
            </a:r>
            <a:endParaRPr sz="19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Perform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wrangling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5" dirty="0">
                <a:solidFill>
                  <a:srgbClr val="757575"/>
                </a:solidFill>
                <a:latin typeface="Microsoft Sans Serif" panose="020B0604020202020204"/>
                <a:cs typeface="Microsoft Sans Serif" panose="020B0604020202020204"/>
              </a:rPr>
              <a:t>We transformed</a:t>
            </a:r>
            <a:r>
              <a:rPr sz="1900" spc="30" dirty="0">
                <a:solidFill>
                  <a:srgbClr val="757575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0" dirty="0">
                <a:solidFill>
                  <a:srgbClr val="757575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1900" spc="5" dirty="0">
                <a:solidFill>
                  <a:srgbClr val="757575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" dirty="0">
                <a:solidFill>
                  <a:srgbClr val="757575"/>
                </a:solidFill>
                <a:latin typeface="Microsoft Sans Serif" panose="020B0604020202020204"/>
                <a:cs typeface="Microsoft Sans Serif" panose="020B0604020202020204"/>
              </a:rPr>
              <a:t>machine</a:t>
            </a:r>
            <a:r>
              <a:rPr sz="1900" spc="20" dirty="0">
                <a:solidFill>
                  <a:srgbClr val="757575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" dirty="0">
                <a:solidFill>
                  <a:srgbClr val="757575"/>
                </a:solidFill>
                <a:latin typeface="Microsoft Sans Serif" panose="020B0604020202020204"/>
                <a:cs typeface="Microsoft Sans Serif" panose="020B0604020202020204"/>
              </a:rPr>
              <a:t>learning</a:t>
            </a:r>
            <a:r>
              <a:rPr sz="1900" spc="5" dirty="0">
                <a:solidFill>
                  <a:srgbClr val="757575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" dirty="0">
                <a:solidFill>
                  <a:srgbClr val="757575"/>
                </a:solidFill>
                <a:latin typeface="Microsoft Sans Serif" panose="020B0604020202020204"/>
                <a:cs typeface="Microsoft Sans Serif" panose="020B0604020202020204"/>
              </a:rPr>
              <a:t>using </a:t>
            </a:r>
            <a:endParaRPr sz="19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5" dirty="0">
                <a:solidFill>
                  <a:srgbClr val="757575"/>
                </a:solidFill>
                <a:latin typeface="Microsoft Sans Serif" panose="020B0604020202020204"/>
                <a:cs typeface="Microsoft Sans Serif" panose="020B0604020202020204"/>
              </a:rPr>
              <a:t>One</a:t>
            </a:r>
            <a:r>
              <a:rPr sz="1900" spc="10" dirty="0">
                <a:solidFill>
                  <a:srgbClr val="757575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0" dirty="0">
                <a:solidFill>
                  <a:srgbClr val="757575"/>
                </a:solidFill>
                <a:latin typeface="Microsoft Sans Serif" panose="020B0604020202020204"/>
                <a:cs typeface="Microsoft Sans Serif" panose="020B0604020202020204"/>
              </a:rPr>
              <a:t>Hot</a:t>
            </a:r>
            <a:r>
              <a:rPr sz="1900" spc="5" dirty="0">
                <a:solidFill>
                  <a:srgbClr val="757575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0" dirty="0">
                <a:solidFill>
                  <a:srgbClr val="757575"/>
                </a:solidFill>
                <a:latin typeface="Microsoft Sans Serif" panose="020B0604020202020204"/>
                <a:cs typeface="Microsoft Sans Serif" panose="020B0604020202020204"/>
              </a:rPr>
              <a:t>Encoding</a:t>
            </a:r>
            <a:r>
              <a:rPr sz="1900" spc="30" dirty="0">
                <a:solidFill>
                  <a:srgbClr val="757575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0" dirty="0">
                <a:solidFill>
                  <a:srgbClr val="757575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1900" spc="15" dirty="0">
                <a:solidFill>
                  <a:srgbClr val="757575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" dirty="0">
                <a:solidFill>
                  <a:srgbClr val="757575"/>
                </a:solidFill>
                <a:latin typeface="Microsoft Sans Serif" panose="020B0604020202020204"/>
                <a:cs typeface="Microsoft Sans Serif" panose="020B0604020202020204"/>
              </a:rPr>
              <a:t>fields</a:t>
            </a:r>
            <a:r>
              <a:rPr sz="1900" spc="5" dirty="0">
                <a:solidFill>
                  <a:srgbClr val="757575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0" dirty="0">
                <a:solidFill>
                  <a:srgbClr val="757575"/>
                </a:solidFill>
                <a:latin typeface="Microsoft Sans Serif" panose="020B0604020202020204"/>
                <a:cs typeface="Microsoft Sans Serif" panose="020B0604020202020204"/>
              </a:rPr>
              <a:t>for</a:t>
            </a:r>
            <a:r>
              <a:rPr sz="1900" spc="5" dirty="0">
                <a:solidFill>
                  <a:srgbClr val="757575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" dirty="0">
                <a:solidFill>
                  <a:srgbClr val="757575"/>
                </a:solidFill>
                <a:latin typeface="Microsoft Sans Serif" panose="020B0604020202020204"/>
                <a:cs typeface="Microsoft Sans Serif" panose="020B0604020202020204"/>
              </a:rPr>
              <a:t>machine</a:t>
            </a:r>
            <a:r>
              <a:rPr sz="1900" spc="25" dirty="0">
                <a:solidFill>
                  <a:srgbClr val="757575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" dirty="0">
                <a:solidFill>
                  <a:srgbClr val="757575"/>
                </a:solidFill>
                <a:latin typeface="Microsoft Sans Serif" panose="020B0604020202020204"/>
                <a:cs typeface="Microsoft Sans Serif" panose="020B0604020202020204"/>
              </a:rPr>
              <a:t>learning</a:t>
            </a:r>
            <a:r>
              <a:rPr sz="1900" spc="15" dirty="0">
                <a:solidFill>
                  <a:srgbClr val="757575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0" dirty="0">
                <a:solidFill>
                  <a:srgbClr val="757575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900" spc="30" dirty="0">
                <a:solidFill>
                  <a:srgbClr val="757575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" dirty="0">
                <a:solidFill>
                  <a:srgbClr val="757575"/>
                </a:solidFill>
                <a:latin typeface="Microsoft Sans Serif" panose="020B0604020202020204"/>
                <a:cs typeface="Microsoft Sans Serif" panose="020B0604020202020204"/>
              </a:rPr>
              <a:t>dropping</a:t>
            </a:r>
            <a:r>
              <a:rPr sz="1900" spc="25" dirty="0">
                <a:solidFill>
                  <a:srgbClr val="757575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" dirty="0">
                <a:solidFill>
                  <a:srgbClr val="757575"/>
                </a:solidFill>
                <a:latin typeface="Microsoft Sans Serif" panose="020B0604020202020204"/>
                <a:cs typeface="Microsoft Sans Serif" panose="020B0604020202020204"/>
              </a:rPr>
              <a:t>irrelevant</a:t>
            </a:r>
            <a:r>
              <a:rPr sz="1900" spc="15" dirty="0">
                <a:solidFill>
                  <a:srgbClr val="757575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" dirty="0">
                <a:solidFill>
                  <a:srgbClr val="757575"/>
                </a:solidFill>
                <a:latin typeface="Microsoft Sans Serif" panose="020B0604020202020204"/>
                <a:cs typeface="Microsoft Sans Serif" panose="020B0604020202020204"/>
              </a:rPr>
              <a:t>columns.</a:t>
            </a:r>
            <a:endParaRPr sz="19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Perform</a:t>
            </a:r>
            <a:r>
              <a:rPr sz="2200" spc="2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exploratory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analysis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(EDA)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using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visualization</a:t>
            </a:r>
            <a:r>
              <a:rPr sz="2200" spc="3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6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SQL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Perform</a:t>
            </a:r>
            <a:r>
              <a:rPr sz="2200" spc="2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interactive</a:t>
            </a:r>
            <a:r>
              <a:rPr sz="2200" spc="3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visual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analytics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using</a:t>
            </a:r>
            <a:r>
              <a:rPr sz="2200" spc="2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Folium</a:t>
            </a:r>
            <a:r>
              <a:rPr sz="2200" spc="3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5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Plotly</a:t>
            </a:r>
            <a:r>
              <a:rPr sz="2200" spc="2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Dash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6043371"/>
            <a:ext cx="6993255" cy="828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Perform</a:t>
            </a:r>
            <a:r>
              <a:rPr sz="2200" spc="2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predictive</a:t>
            </a:r>
            <a:r>
              <a:rPr sz="2200" spc="4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analysis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using</a:t>
            </a:r>
            <a:r>
              <a:rPr sz="2200" spc="2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classification</a:t>
            </a:r>
            <a:r>
              <a:rPr sz="2200" spc="2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models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9235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10" dirty="0">
                <a:solidFill>
                  <a:srgbClr val="757575"/>
                </a:solidFill>
                <a:latin typeface="Microsoft Sans Serif" panose="020B0604020202020204"/>
                <a:cs typeface="Microsoft Sans Serif" panose="020B0604020202020204"/>
              </a:rPr>
              <a:t>How</a:t>
            </a:r>
            <a:r>
              <a:rPr sz="1900" spc="5" dirty="0">
                <a:solidFill>
                  <a:srgbClr val="757575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" dirty="0">
                <a:solidFill>
                  <a:srgbClr val="757575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1900" dirty="0">
                <a:solidFill>
                  <a:srgbClr val="757575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" dirty="0">
                <a:solidFill>
                  <a:srgbClr val="757575"/>
                </a:solidFill>
                <a:latin typeface="Microsoft Sans Serif" panose="020B0604020202020204"/>
                <a:cs typeface="Microsoft Sans Serif" panose="020B0604020202020204"/>
              </a:rPr>
              <a:t>build, tune,</a:t>
            </a:r>
            <a:r>
              <a:rPr sz="1900" spc="10" dirty="0">
                <a:solidFill>
                  <a:srgbClr val="757575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" dirty="0">
                <a:solidFill>
                  <a:srgbClr val="757575"/>
                </a:solidFill>
                <a:latin typeface="Microsoft Sans Serif" panose="020B0604020202020204"/>
                <a:cs typeface="Microsoft Sans Serif" panose="020B0604020202020204"/>
              </a:rPr>
              <a:t>evaluate</a:t>
            </a:r>
            <a:r>
              <a:rPr sz="1900" spc="20" dirty="0">
                <a:solidFill>
                  <a:srgbClr val="757575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" dirty="0">
                <a:solidFill>
                  <a:srgbClr val="757575"/>
                </a:solidFill>
                <a:latin typeface="Microsoft Sans Serif" panose="020B0604020202020204"/>
                <a:cs typeface="Microsoft Sans Serif" panose="020B0604020202020204"/>
              </a:rPr>
              <a:t>classification</a:t>
            </a:r>
            <a:r>
              <a:rPr sz="1900" dirty="0">
                <a:solidFill>
                  <a:srgbClr val="757575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" dirty="0">
                <a:solidFill>
                  <a:srgbClr val="757575"/>
                </a:solidFill>
                <a:latin typeface="Microsoft Sans Serif" panose="020B0604020202020204"/>
                <a:cs typeface="Microsoft Sans Serif" panose="020B0604020202020204"/>
              </a:rPr>
              <a:t>models</a:t>
            </a:r>
            <a:endParaRPr sz="19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27158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Methodology</a:t>
            </a:r>
            <a:endParaRPr sz="37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674511"/>
            <a:ext cx="9780905" cy="2748915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0"/>
              </a:spcBef>
              <a:tabLst>
                <a:tab pos="354965" algn="l"/>
              </a:tabLst>
            </a:pPr>
            <a:r>
              <a:rPr sz="1750" spc="-16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Describe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how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sets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were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collected. 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1405"/>
              </a:spcBef>
              <a:tabLst>
                <a:tab pos="354965" algn="l"/>
              </a:tabLst>
            </a:pPr>
            <a:r>
              <a:rPr sz="1750" spc="-16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Usng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SpaceX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Rest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Api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because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it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will</a:t>
            </a:r>
            <a:r>
              <a:rPr sz="2200" spc="3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gives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us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the data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about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launches, 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355600">
              <a:lnSpc>
                <a:spcPct val="100000"/>
              </a:lnSpc>
            </a:pP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2200" spc="3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specifications,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2200" spc="3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outcome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info</a:t>
            </a:r>
            <a:r>
              <a:rPr sz="2200" spc="2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about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rocket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used.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1405"/>
              </a:spcBef>
              <a:tabLst>
                <a:tab pos="354965" algn="l"/>
              </a:tabLst>
            </a:pPr>
            <a:r>
              <a:rPr sz="1750" spc="-16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We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also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used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2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webscraping</a:t>
            </a:r>
            <a:r>
              <a:rPr sz="2200" spc="3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method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on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Wikipedia</a:t>
            </a:r>
            <a:r>
              <a:rPr sz="2200" spc="2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site.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1390"/>
              </a:spcBef>
              <a:tabLst>
                <a:tab pos="354965" algn="l"/>
              </a:tabLst>
            </a:pPr>
            <a:r>
              <a:rPr sz="1750" spc="-16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You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need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present</a:t>
            </a:r>
            <a:r>
              <a:rPr sz="2200" spc="2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your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collection</a:t>
            </a:r>
            <a:r>
              <a:rPr sz="2200" spc="3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process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use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key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phrases</a:t>
            </a:r>
            <a:r>
              <a:rPr sz="2200" spc="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and 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355600">
              <a:lnSpc>
                <a:spcPct val="100000"/>
              </a:lnSpc>
            </a:pP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flowcharts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321056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-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3700" b="0" spc="-5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Collection</a:t>
            </a:r>
            <a:endParaRPr sz="37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97737" y="5071617"/>
            <a:ext cx="1465580" cy="1346200"/>
            <a:chOff x="697737" y="5071617"/>
            <a:chExt cx="1465580" cy="1346200"/>
          </a:xfrm>
        </p:grpSpPr>
        <p:sp>
          <p:nvSpPr>
            <p:cNvPr id="5" name="object 5"/>
            <p:cNvSpPr/>
            <p:nvPr/>
          </p:nvSpPr>
          <p:spPr>
            <a:xfrm>
              <a:off x="707897" y="5081777"/>
              <a:ext cx="1445260" cy="1325880"/>
            </a:xfrm>
            <a:custGeom>
              <a:avLst/>
              <a:gdLst/>
              <a:ahLst/>
              <a:cxnLst/>
              <a:rect l="l" t="t" r="r" b="b"/>
              <a:pathLst>
                <a:path w="1445260" h="1325879">
                  <a:moveTo>
                    <a:pt x="722376" y="0"/>
                  </a:moveTo>
                  <a:lnTo>
                    <a:pt x="672917" y="1529"/>
                  </a:lnTo>
                  <a:lnTo>
                    <a:pt x="624353" y="6051"/>
                  </a:lnTo>
                  <a:lnTo>
                    <a:pt x="576791" y="13468"/>
                  </a:lnTo>
                  <a:lnTo>
                    <a:pt x="530339" y="23680"/>
                  </a:lnTo>
                  <a:lnTo>
                    <a:pt x="485104" y="36588"/>
                  </a:lnTo>
                  <a:lnTo>
                    <a:pt x="441194" y="52095"/>
                  </a:lnTo>
                  <a:lnTo>
                    <a:pt x="398716" y="70101"/>
                  </a:lnTo>
                  <a:lnTo>
                    <a:pt x="357778" y="90508"/>
                  </a:lnTo>
                  <a:lnTo>
                    <a:pt x="318488" y="113217"/>
                  </a:lnTo>
                  <a:lnTo>
                    <a:pt x="280953" y="138129"/>
                  </a:lnTo>
                  <a:lnTo>
                    <a:pt x="245280" y="165145"/>
                  </a:lnTo>
                  <a:lnTo>
                    <a:pt x="211578" y="194167"/>
                  </a:lnTo>
                  <a:lnTo>
                    <a:pt x="179954" y="225096"/>
                  </a:lnTo>
                  <a:lnTo>
                    <a:pt x="150515" y="257833"/>
                  </a:lnTo>
                  <a:lnTo>
                    <a:pt x="123370" y="292279"/>
                  </a:lnTo>
                  <a:lnTo>
                    <a:pt x="98625" y="328337"/>
                  </a:lnTo>
                  <a:lnTo>
                    <a:pt x="76388" y="365906"/>
                  </a:lnTo>
                  <a:lnTo>
                    <a:pt x="56767" y="404889"/>
                  </a:lnTo>
                  <a:lnTo>
                    <a:pt x="39870" y="445187"/>
                  </a:lnTo>
                  <a:lnTo>
                    <a:pt x="25803" y="486701"/>
                  </a:lnTo>
                  <a:lnTo>
                    <a:pt x="14676" y="529331"/>
                  </a:lnTo>
                  <a:lnTo>
                    <a:pt x="6594" y="572981"/>
                  </a:lnTo>
                  <a:lnTo>
                    <a:pt x="1666" y="617549"/>
                  </a:lnTo>
                  <a:lnTo>
                    <a:pt x="0" y="662940"/>
                  </a:lnTo>
                  <a:lnTo>
                    <a:pt x="1666" y="708328"/>
                  </a:lnTo>
                  <a:lnTo>
                    <a:pt x="6594" y="752896"/>
                  </a:lnTo>
                  <a:lnTo>
                    <a:pt x="14676" y="796544"/>
                  </a:lnTo>
                  <a:lnTo>
                    <a:pt x="25803" y="839174"/>
                  </a:lnTo>
                  <a:lnTo>
                    <a:pt x="39870" y="880687"/>
                  </a:lnTo>
                  <a:lnTo>
                    <a:pt x="56767" y="920984"/>
                  </a:lnTo>
                  <a:lnTo>
                    <a:pt x="76388" y="959967"/>
                  </a:lnTo>
                  <a:lnTo>
                    <a:pt x="98625" y="997537"/>
                  </a:lnTo>
                  <a:lnTo>
                    <a:pt x="123370" y="1033594"/>
                  </a:lnTo>
                  <a:lnTo>
                    <a:pt x="150515" y="1068041"/>
                  </a:lnTo>
                  <a:lnTo>
                    <a:pt x="179954" y="1100778"/>
                  </a:lnTo>
                  <a:lnTo>
                    <a:pt x="211578" y="1131708"/>
                  </a:lnTo>
                  <a:lnTo>
                    <a:pt x="245280" y="1160730"/>
                  </a:lnTo>
                  <a:lnTo>
                    <a:pt x="280953" y="1187747"/>
                  </a:lnTo>
                  <a:lnTo>
                    <a:pt x="318488" y="1212659"/>
                  </a:lnTo>
                  <a:lnTo>
                    <a:pt x="357778" y="1235368"/>
                  </a:lnTo>
                  <a:lnTo>
                    <a:pt x="398716" y="1255775"/>
                  </a:lnTo>
                  <a:lnTo>
                    <a:pt x="441194" y="1273782"/>
                  </a:lnTo>
                  <a:lnTo>
                    <a:pt x="485104" y="1289289"/>
                  </a:lnTo>
                  <a:lnTo>
                    <a:pt x="530339" y="1302198"/>
                  </a:lnTo>
                  <a:lnTo>
                    <a:pt x="576791" y="1312411"/>
                  </a:lnTo>
                  <a:lnTo>
                    <a:pt x="624353" y="1319828"/>
                  </a:lnTo>
                  <a:lnTo>
                    <a:pt x="672917" y="1324350"/>
                  </a:lnTo>
                  <a:lnTo>
                    <a:pt x="722376" y="1325880"/>
                  </a:lnTo>
                  <a:lnTo>
                    <a:pt x="771828" y="1324350"/>
                  </a:lnTo>
                  <a:lnTo>
                    <a:pt x="820387" y="1319828"/>
                  </a:lnTo>
                  <a:lnTo>
                    <a:pt x="867945" y="1312411"/>
                  </a:lnTo>
                  <a:lnTo>
                    <a:pt x="914394" y="1302198"/>
                  </a:lnTo>
                  <a:lnTo>
                    <a:pt x="959627" y="1289289"/>
                  </a:lnTo>
                  <a:lnTo>
                    <a:pt x="1003536" y="1273782"/>
                  </a:lnTo>
                  <a:lnTo>
                    <a:pt x="1046013" y="1255775"/>
                  </a:lnTo>
                  <a:lnTo>
                    <a:pt x="1086950" y="1235368"/>
                  </a:lnTo>
                  <a:lnTo>
                    <a:pt x="1126241" y="1212659"/>
                  </a:lnTo>
                  <a:lnTo>
                    <a:pt x="1163777" y="1187747"/>
                  </a:lnTo>
                  <a:lnTo>
                    <a:pt x="1199450" y="1160730"/>
                  </a:lnTo>
                  <a:lnTo>
                    <a:pt x="1233154" y="1131708"/>
                  </a:lnTo>
                  <a:lnTo>
                    <a:pt x="1264780" y="1100778"/>
                  </a:lnTo>
                  <a:lnTo>
                    <a:pt x="1294220" y="1068041"/>
                  </a:lnTo>
                  <a:lnTo>
                    <a:pt x="1321368" y="1033594"/>
                  </a:lnTo>
                  <a:lnTo>
                    <a:pt x="1346115" y="997537"/>
                  </a:lnTo>
                  <a:lnTo>
                    <a:pt x="1368354" y="959967"/>
                  </a:lnTo>
                  <a:lnTo>
                    <a:pt x="1387977" y="920984"/>
                  </a:lnTo>
                  <a:lnTo>
                    <a:pt x="1404876" y="880687"/>
                  </a:lnTo>
                  <a:lnTo>
                    <a:pt x="1418944" y="839174"/>
                  </a:lnTo>
                  <a:lnTo>
                    <a:pt x="1430073" y="796544"/>
                  </a:lnTo>
                  <a:lnTo>
                    <a:pt x="1438156" y="752896"/>
                  </a:lnTo>
                  <a:lnTo>
                    <a:pt x="1443085" y="708328"/>
                  </a:lnTo>
                  <a:lnTo>
                    <a:pt x="1444752" y="662940"/>
                  </a:lnTo>
                  <a:lnTo>
                    <a:pt x="1443085" y="617549"/>
                  </a:lnTo>
                  <a:lnTo>
                    <a:pt x="1438156" y="572981"/>
                  </a:lnTo>
                  <a:lnTo>
                    <a:pt x="1430073" y="529331"/>
                  </a:lnTo>
                  <a:lnTo>
                    <a:pt x="1418944" y="486701"/>
                  </a:lnTo>
                  <a:lnTo>
                    <a:pt x="1404876" y="445187"/>
                  </a:lnTo>
                  <a:lnTo>
                    <a:pt x="1387977" y="404889"/>
                  </a:lnTo>
                  <a:lnTo>
                    <a:pt x="1368354" y="365906"/>
                  </a:lnTo>
                  <a:lnTo>
                    <a:pt x="1346115" y="328337"/>
                  </a:lnTo>
                  <a:lnTo>
                    <a:pt x="1321368" y="292279"/>
                  </a:lnTo>
                  <a:lnTo>
                    <a:pt x="1294220" y="257833"/>
                  </a:lnTo>
                  <a:lnTo>
                    <a:pt x="1264780" y="225096"/>
                  </a:lnTo>
                  <a:lnTo>
                    <a:pt x="1233154" y="194167"/>
                  </a:lnTo>
                  <a:lnTo>
                    <a:pt x="1199450" y="165145"/>
                  </a:lnTo>
                  <a:lnTo>
                    <a:pt x="1163777" y="138129"/>
                  </a:lnTo>
                  <a:lnTo>
                    <a:pt x="1126241" y="113217"/>
                  </a:lnTo>
                  <a:lnTo>
                    <a:pt x="1086950" y="90508"/>
                  </a:lnTo>
                  <a:lnTo>
                    <a:pt x="1046013" y="70101"/>
                  </a:lnTo>
                  <a:lnTo>
                    <a:pt x="1003536" y="52095"/>
                  </a:lnTo>
                  <a:lnTo>
                    <a:pt x="959627" y="36588"/>
                  </a:lnTo>
                  <a:lnTo>
                    <a:pt x="914394" y="23680"/>
                  </a:lnTo>
                  <a:lnTo>
                    <a:pt x="867945" y="13468"/>
                  </a:lnTo>
                  <a:lnTo>
                    <a:pt x="820387" y="6051"/>
                  </a:lnTo>
                  <a:lnTo>
                    <a:pt x="771828" y="1529"/>
                  </a:lnTo>
                  <a:lnTo>
                    <a:pt x="7223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07897" y="5081777"/>
              <a:ext cx="1445260" cy="1325880"/>
            </a:xfrm>
            <a:custGeom>
              <a:avLst/>
              <a:gdLst/>
              <a:ahLst/>
              <a:cxnLst/>
              <a:rect l="l" t="t" r="r" b="b"/>
              <a:pathLst>
                <a:path w="1445260" h="1325879">
                  <a:moveTo>
                    <a:pt x="0" y="662940"/>
                  </a:moveTo>
                  <a:lnTo>
                    <a:pt x="1666" y="617549"/>
                  </a:lnTo>
                  <a:lnTo>
                    <a:pt x="6594" y="572981"/>
                  </a:lnTo>
                  <a:lnTo>
                    <a:pt x="14676" y="529331"/>
                  </a:lnTo>
                  <a:lnTo>
                    <a:pt x="25803" y="486701"/>
                  </a:lnTo>
                  <a:lnTo>
                    <a:pt x="39870" y="445187"/>
                  </a:lnTo>
                  <a:lnTo>
                    <a:pt x="56767" y="404889"/>
                  </a:lnTo>
                  <a:lnTo>
                    <a:pt x="76388" y="365906"/>
                  </a:lnTo>
                  <a:lnTo>
                    <a:pt x="98625" y="328337"/>
                  </a:lnTo>
                  <a:lnTo>
                    <a:pt x="123370" y="292279"/>
                  </a:lnTo>
                  <a:lnTo>
                    <a:pt x="150515" y="257833"/>
                  </a:lnTo>
                  <a:lnTo>
                    <a:pt x="179954" y="225096"/>
                  </a:lnTo>
                  <a:lnTo>
                    <a:pt x="211578" y="194167"/>
                  </a:lnTo>
                  <a:lnTo>
                    <a:pt x="245280" y="165145"/>
                  </a:lnTo>
                  <a:lnTo>
                    <a:pt x="280953" y="138129"/>
                  </a:lnTo>
                  <a:lnTo>
                    <a:pt x="318488" y="113217"/>
                  </a:lnTo>
                  <a:lnTo>
                    <a:pt x="357778" y="90508"/>
                  </a:lnTo>
                  <a:lnTo>
                    <a:pt x="398716" y="70101"/>
                  </a:lnTo>
                  <a:lnTo>
                    <a:pt x="441194" y="52095"/>
                  </a:lnTo>
                  <a:lnTo>
                    <a:pt x="485104" y="36588"/>
                  </a:lnTo>
                  <a:lnTo>
                    <a:pt x="530339" y="23680"/>
                  </a:lnTo>
                  <a:lnTo>
                    <a:pt x="576791" y="13468"/>
                  </a:lnTo>
                  <a:lnTo>
                    <a:pt x="624353" y="6051"/>
                  </a:lnTo>
                  <a:lnTo>
                    <a:pt x="672917" y="1529"/>
                  </a:lnTo>
                  <a:lnTo>
                    <a:pt x="722376" y="0"/>
                  </a:lnTo>
                  <a:lnTo>
                    <a:pt x="771828" y="1529"/>
                  </a:lnTo>
                  <a:lnTo>
                    <a:pt x="820387" y="6051"/>
                  </a:lnTo>
                  <a:lnTo>
                    <a:pt x="867945" y="13468"/>
                  </a:lnTo>
                  <a:lnTo>
                    <a:pt x="914394" y="23680"/>
                  </a:lnTo>
                  <a:lnTo>
                    <a:pt x="959627" y="36588"/>
                  </a:lnTo>
                  <a:lnTo>
                    <a:pt x="1003536" y="52095"/>
                  </a:lnTo>
                  <a:lnTo>
                    <a:pt x="1046013" y="70101"/>
                  </a:lnTo>
                  <a:lnTo>
                    <a:pt x="1086950" y="90508"/>
                  </a:lnTo>
                  <a:lnTo>
                    <a:pt x="1126241" y="113217"/>
                  </a:lnTo>
                  <a:lnTo>
                    <a:pt x="1163777" y="138129"/>
                  </a:lnTo>
                  <a:lnTo>
                    <a:pt x="1199450" y="165145"/>
                  </a:lnTo>
                  <a:lnTo>
                    <a:pt x="1233154" y="194167"/>
                  </a:lnTo>
                  <a:lnTo>
                    <a:pt x="1264780" y="225096"/>
                  </a:lnTo>
                  <a:lnTo>
                    <a:pt x="1294220" y="257833"/>
                  </a:lnTo>
                  <a:lnTo>
                    <a:pt x="1321368" y="292279"/>
                  </a:lnTo>
                  <a:lnTo>
                    <a:pt x="1346115" y="328337"/>
                  </a:lnTo>
                  <a:lnTo>
                    <a:pt x="1368354" y="365906"/>
                  </a:lnTo>
                  <a:lnTo>
                    <a:pt x="1387977" y="404889"/>
                  </a:lnTo>
                  <a:lnTo>
                    <a:pt x="1404876" y="445187"/>
                  </a:lnTo>
                  <a:lnTo>
                    <a:pt x="1418944" y="486701"/>
                  </a:lnTo>
                  <a:lnTo>
                    <a:pt x="1430073" y="529331"/>
                  </a:lnTo>
                  <a:lnTo>
                    <a:pt x="1438156" y="572981"/>
                  </a:lnTo>
                  <a:lnTo>
                    <a:pt x="1443085" y="617549"/>
                  </a:lnTo>
                  <a:lnTo>
                    <a:pt x="1444752" y="662940"/>
                  </a:lnTo>
                  <a:lnTo>
                    <a:pt x="1443085" y="708328"/>
                  </a:lnTo>
                  <a:lnTo>
                    <a:pt x="1438156" y="752896"/>
                  </a:lnTo>
                  <a:lnTo>
                    <a:pt x="1430073" y="796544"/>
                  </a:lnTo>
                  <a:lnTo>
                    <a:pt x="1418944" y="839174"/>
                  </a:lnTo>
                  <a:lnTo>
                    <a:pt x="1404876" y="880687"/>
                  </a:lnTo>
                  <a:lnTo>
                    <a:pt x="1387977" y="920984"/>
                  </a:lnTo>
                  <a:lnTo>
                    <a:pt x="1368354" y="959967"/>
                  </a:lnTo>
                  <a:lnTo>
                    <a:pt x="1346115" y="997537"/>
                  </a:lnTo>
                  <a:lnTo>
                    <a:pt x="1321368" y="1033594"/>
                  </a:lnTo>
                  <a:lnTo>
                    <a:pt x="1294220" y="1068041"/>
                  </a:lnTo>
                  <a:lnTo>
                    <a:pt x="1264780" y="1100778"/>
                  </a:lnTo>
                  <a:lnTo>
                    <a:pt x="1233154" y="1131708"/>
                  </a:lnTo>
                  <a:lnTo>
                    <a:pt x="1199450" y="1160730"/>
                  </a:lnTo>
                  <a:lnTo>
                    <a:pt x="1163777" y="1187747"/>
                  </a:lnTo>
                  <a:lnTo>
                    <a:pt x="1126241" y="1212659"/>
                  </a:lnTo>
                  <a:lnTo>
                    <a:pt x="1086950" y="1235368"/>
                  </a:lnTo>
                  <a:lnTo>
                    <a:pt x="1046013" y="1255775"/>
                  </a:lnTo>
                  <a:lnTo>
                    <a:pt x="1003536" y="1273782"/>
                  </a:lnTo>
                  <a:lnTo>
                    <a:pt x="959627" y="1289289"/>
                  </a:lnTo>
                  <a:lnTo>
                    <a:pt x="914394" y="1302198"/>
                  </a:lnTo>
                  <a:lnTo>
                    <a:pt x="867945" y="1312411"/>
                  </a:lnTo>
                  <a:lnTo>
                    <a:pt x="820387" y="1319828"/>
                  </a:lnTo>
                  <a:lnTo>
                    <a:pt x="771828" y="1324350"/>
                  </a:lnTo>
                  <a:lnTo>
                    <a:pt x="722376" y="1325880"/>
                  </a:lnTo>
                  <a:lnTo>
                    <a:pt x="672917" y="1324350"/>
                  </a:lnTo>
                  <a:lnTo>
                    <a:pt x="624353" y="1319828"/>
                  </a:lnTo>
                  <a:lnTo>
                    <a:pt x="576791" y="1312411"/>
                  </a:lnTo>
                  <a:lnTo>
                    <a:pt x="530339" y="1302198"/>
                  </a:lnTo>
                  <a:lnTo>
                    <a:pt x="485104" y="1289289"/>
                  </a:lnTo>
                  <a:lnTo>
                    <a:pt x="441194" y="1273782"/>
                  </a:lnTo>
                  <a:lnTo>
                    <a:pt x="398716" y="1255775"/>
                  </a:lnTo>
                  <a:lnTo>
                    <a:pt x="357778" y="1235368"/>
                  </a:lnTo>
                  <a:lnTo>
                    <a:pt x="318488" y="1212659"/>
                  </a:lnTo>
                  <a:lnTo>
                    <a:pt x="280953" y="1187747"/>
                  </a:lnTo>
                  <a:lnTo>
                    <a:pt x="245280" y="1160730"/>
                  </a:lnTo>
                  <a:lnTo>
                    <a:pt x="211578" y="1131708"/>
                  </a:lnTo>
                  <a:lnTo>
                    <a:pt x="179954" y="1100778"/>
                  </a:lnTo>
                  <a:lnTo>
                    <a:pt x="150515" y="1068041"/>
                  </a:lnTo>
                  <a:lnTo>
                    <a:pt x="123370" y="1033594"/>
                  </a:lnTo>
                  <a:lnTo>
                    <a:pt x="98625" y="997537"/>
                  </a:lnTo>
                  <a:lnTo>
                    <a:pt x="76388" y="959967"/>
                  </a:lnTo>
                  <a:lnTo>
                    <a:pt x="56767" y="920984"/>
                  </a:lnTo>
                  <a:lnTo>
                    <a:pt x="39870" y="880687"/>
                  </a:lnTo>
                  <a:lnTo>
                    <a:pt x="25803" y="839174"/>
                  </a:lnTo>
                  <a:lnTo>
                    <a:pt x="14676" y="796544"/>
                  </a:lnTo>
                  <a:lnTo>
                    <a:pt x="6594" y="752896"/>
                  </a:lnTo>
                  <a:lnTo>
                    <a:pt x="1666" y="708328"/>
                  </a:lnTo>
                  <a:lnTo>
                    <a:pt x="0" y="662940"/>
                  </a:lnTo>
                  <a:close/>
                </a:path>
              </a:pathLst>
            </a:custGeom>
            <a:ln w="19811">
              <a:solidFill>
                <a:srgbClr val="95D14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008075" y="5452059"/>
            <a:ext cx="8407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699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rebuchet MS" panose="020B0603020202020204"/>
                <a:cs typeface="Trebuchet MS" panose="020B0603020202020204"/>
              </a:rPr>
              <a:t>SpaceX </a:t>
            </a:r>
            <a:r>
              <a:rPr sz="1800" spc="-53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80" dirty="0">
                <a:latin typeface="Trebuchet MS" panose="020B0603020202020204"/>
                <a:cs typeface="Trebuchet MS" panose="020B0603020202020204"/>
              </a:rPr>
              <a:t>R</a:t>
            </a:r>
            <a:r>
              <a:rPr sz="1800" spc="-5" dirty="0">
                <a:latin typeface="Trebuchet MS" panose="020B0603020202020204"/>
                <a:cs typeface="Trebuchet MS" panose="020B0603020202020204"/>
              </a:rPr>
              <a:t>e</a:t>
            </a:r>
            <a:r>
              <a:rPr sz="1800" dirty="0">
                <a:latin typeface="Trebuchet MS" panose="020B0603020202020204"/>
                <a:cs typeface="Trebuchet MS" panose="020B0603020202020204"/>
              </a:rPr>
              <a:t>st</a:t>
            </a:r>
            <a:r>
              <a:rPr sz="1800" spc="-10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800" dirty="0">
                <a:latin typeface="Trebuchet MS" panose="020B0603020202020204"/>
                <a:cs typeface="Trebuchet MS" panose="020B0603020202020204"/>
              </a:rPr>
              <a:t>Api</a:t>
            </a:r>
            <a:endParaRPr sz="1800"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898394" y="4885690"/>
            <a:ext cx="1456055" cy="1569085"/>
            <a:chOff x="2898394" y="4885690"/>
            <a:chExt cx="1456055" cy="1569085"/>
          </a:xfrm>
        </p:grpSpPr>
        <p:sp>
          <p:nvSpPr>
            <p:cNvPr id="9" name="object 9"/>
            <p:cNvSpPr/>
            <p:nvPr/>
          </p:nvSpPr>
          <p:spPr>
            <a:xfrm>
              <a:off x="2908554" y="4895850"/>
              <a:ext cx="1435735" cy="1548765"/>
            </a:xfrm>
            <a:custGeom>
              <a:avLst/>
              <a:gdLst/>
              <a:ahLst/>
              <a:cxnLst/>
              <a:rect l="l" t="t" r="r" b="b"/>
              <a:pathLst>
                <a:path w="1435735" h="1548764">
                  <a:moveTo>
                    <a:pt x="717804" y="0"/>
                  </a:moveTo>
                  <a:lnTo>
                    <a:pt x="672402" y="1522"/>
                  </a:lnTo>
                  <a:lnTo>
                    <a:pt x="627752" y="6031"/>
                  </a:lnTo>
                  <a:lnTo>
                    <a:pt x="583937" y="13434"/>
                  </a:lnTo>
                  <a:lnTo>
                    <a:pt x="541041" y="23642"/>
                  </a:lnTo>
                  <a:lnTo>
                    <a:pt x="499149" y="36563"/>
                  </a:lnTo>
                  <a:lnTo>
                    <a:pt x="458344" y="52107"/>
                  </a:lnTo>
                  <a:lnTo>
                    <a:pt x="418711" y="70184"/>
                  </a:lnTo>
                  <a:lnTo>
                    <a:pt x="380333" y="90701"/>
                  </a:lnTo>
                  <a:lnTo>
                    <a:pt x="343295" y="113570"/>
                  </a:lnTo>
                  <a:lnTo>
                    <a:pt x="307680" y="138699"/>
                  </a:lnTo>
                  <a:lnTo>
                    <a:pt x="273572" y="165998"/>
                  </a:lnTo>
                  <a:lnTo>
                    <a:pt x="241056" y="195376"/>
                  </a:lnTo>
                  <a:lnTo>
                    <a:pt x="210216" y="226742"/>
                  </a:lnTo>
                  <a:lnTo>
                    <a:pt x="181136" y="260006"/>
                  </a:lnTo>
                  <a:lnTo>
                    <a:pt x="153899" y="295077"/>
                  </a:lnTo>
                  <a:lnTo>
                    <a:pt x="128589" y="331864"/>
                  </a:lnTo>
                  <a:lnTo>
                    <a:pt x="105291" y="370277"/>
                  </a:lnTo>
                  <a:lnTo>
                    <a:pt x="84089" y="410225"/>
                  </a:lnTo>
                  <a:lnTo>
                    <a:pt x="65067" y="451617"/>
                  </a:lnTo>
                  <a:lnTo>
                    <a:pt x="48308" y="494363"/>
                  </a:lnTo>
                  <a:lnTo>
                    <a:pt x="33897" y="538372"/>
                  </a:lnTo>
                  <a:lnTo>
                    <a:pt x="21918" y="583554"/>
                  </a:lnTo>
                  <a:lnTo>
                    <a:pt x="12455" y="629817"/>
                  </a:lnTo>
                  <a:lnTo>
                    <a:pt x="5591" y="677072"/>
                  </a:lnTo>
                  <a:lnTo>
                    <a:pt x="1411" y="725227"/>
                  </a:lnTo>
                  <a:lnTo>
                    <a:pt x="0" y="774191"/>
                  </a:lnTo>
                  <a:lnTo>
                    <a:pt x="1411" y="823152"/>
                  </a:lnTo>
                  <a:lnTo>
                    <a:pt x="5591" y="871304"/>
                  </a:lnTo>
                  <a:lnTo>
                    <a:pt x="12455" y="918555"/>
                  </a:lnTo>
                  <a:lnTo>
                    <a:pt x="21918" y="964817"/>
                  </a:lnTo>
                  <a:lnTo>
                    <a:pt x="33897" y="1009996"/>
                  </a:lnTo>
                  <a:lnTo>
                    <a:pt x="48308" y="1054004"/>
                  </a:lnTo>
                  <a:lnTo>
                    <a:pt x="65067" y="1096750"/>
                  </a:lnTo>
                  <a:lnTo>
                    <a:pt x="84089" y="1138141"/>
                  </a:lnTo>
                  <a:lnTo>
                    <a:pt x="105291" y="1178089"/>
                  </a:lnTo>
                  <a:lnTo>
                    <a:pt x="128589" y="1216502"/>
                  </a:lnTo>
                  <a:lnTo>
                    <a:pt x="153899" y="1253290"/>
                  </a:lnTo>
                  <a:lnTo>
                    <a:pt x="181136" y="1288362"/>
                  </a:lnTo>
                  <a:lnTo>
                    <a:pt x="210216" y="1321627"/>
                  </a:lnTo>
                  <a:lnTo>
                    <a:pt x="241056" y="1352994"/>
                  </a:lnTo>
                  <a:lnTo>
                    <a:pt x="273572" y="1382373"/>
                  </a:lnTo>
                  <a:lnTo>
                    <a:pt x="307680" y="1409673"/>
                  </a:lnTo>
                  <a:lnTo>
                    <a:pt x="343295" y="1434804"/>
                  </a:lnTo>
                  <a:lnTo>
                    <a:pt x="380333" y="1457674"/>
                  </a:lnTo>
                  <a:lnTo>
                    <a:pt x="418711" y="1478193"/>
                  </a:lnTo>
                  <a:lnTo>
                    <a:pt x="458344" y="1496271"/>
                  </a:lnTo>
                  <a:lnTo>
                    <a:pt x="499149" y="1511816"/>
                  </a:lnTo>
                  <a:lnTo>
                    <a:pt x="541041" y="1524739"/>
                  </a:lnTo>
                  <a:lnTo>
                    <a:pt x="583937" y="1534947"/>
                  </a:lnTo>
                  <a:lnTo>
                    <a:pt x="627752" y="1542351"/>
                  </a:lnTo>
                  <a:lnTo>
                    <a:pt x="672402" y="1546860"/>
                  </a:lnTo>
                  <a:lnTo>
                    <a:pt x="717804" y="1548384"/>
                  </a:lnTo>
                  <a:lnTo>
                    <a:pt x="763205" y="1546860"/>
                  </a:lnTo>
                  <a:lnTo>
                    <a:pt x="807855" y="1542351"/>
                  </a:lnTo>
                  <a:lnTo>
                    <a:pt x="851670" y="1534947"/>
                  </a:lnTo>
                  <a:lnTo>
                    <a:pt x="894566" y="1524739"/>
                  </a:lnTo>
                  <a:lnTo>
                    <a:pt x="936458" y="1511816"/>
                  </a:lnTo>
                  <a:lnTo>
                    <a:pt x="977263" y="1496271"/>
                  </a:lnTo>
                  <a:lnTo>
                    <a:pt x="1016896" y="1478193"/>
                  </a:lnTo>
                  <a:lnTo>
                    <a:pt x="1055274" y="1457674"/>
                  </a:lnTo>
                  <a:lnTo>
                    <a:pt x="1092312" y="1434804"/>
                  </a:lnTo>
                  <a:lnTo>
                    <a:pt x="1127927" y="1409673"/>
                  </a:lnTo>
                  <a:lnTo>
                    <a:pt x="1162035" y="1382373"/>
                  </a:lnTo>
                  <a:lnTo>
                    <a:pt x="1194551" y="1352994"/>
                  </a:lnTo>
                  <a:lnTo>
                    <a:pt x="1225391" y="1321627"/>
                  </a:lnTo>
                  <a:lnTo>
                    <a:pt x="1254471" y="1288362"/>
                  </a:lnTo>
                  <a:lnTo>
                    <a:pt x="1281708" y="1253290"/>
                  </a:lnTo>
                  <a:lnTo>
                    <a:pt x="1307018" y="1216502"/>
                  </a:lnTo>
                  <a:lnTo>
                    <a:pt x="1330316" y="1178089"/>
                  </a:lnTo>
                  <a:lnTo>
                    <a:pt x="1351518" y="1138141"/>
                  </a:lnTo>
                  <a:lnTo>
                    <a:pt x="1370540" y="1096750"/>
                  </a:lnTo>
                  <a:lnTo>
                    <a:pt x="1387299" y="1054004"/>
                  </a:lnTo>
                  <a:lnTo>
                    <a:pt x="1401710" y="1009996"/>
                  </a:lnTo>
                  <a:lnTo>
                    <a:pt x="1413689" y="964817"/>
                  </a:lnTo>
                  <a:lnTo>
                    <a:pt x="1423152" y="918555"/>
                  </a:lnTo>
                  <a:lnTo>
                    <a:pt x="1430016" y="871304"/>
                  </a:lnTo>
                  <a:lnTo>
                    <a:pt x="1434196" y="823152"/>
                  </a:lnTo>
                  <a:lnTo>
                    <a:pt x="1435608" y="774191"/>
                  </a:lnTo>
                  <a:lnTo>
                    <a:pt x="1434196" y="725227"/>
                  </a:lnTo>
                  <a:lnTo>
                    <a:pt x="1430016" y="677072"/>
                  </a:lnTo>
                  <a:lnTo>
                    <a:pt x="1423152" y="629817"/>
                  </a:lnTo>
                  <a:lnTo>
                    <a:pt x="1413689" y="583554"/>
                  </a:lnTo>
                  <a:lnTo>
                    <a:pt x="1401710" y="538372"/>
                  </a:lnTo>
                  <a:lnTo>
                    <a:pt x="1387299" y="494363"/>
                  </a:lnTo>
                  <a:lnTo>
                    <a:pt x="1370540" y="451617"/>
                  </a:lnTo>
                  <a:lnTo>
                    <a:pt x="1351518" y="410225"/>
                  </a:lnTo>
                  <a:lnTo>
                    <a:pt x="1330316" y="370277"/>
                  </a:lnTo>
                  <a:lnTo>
                    <a:pt x="1307018" y="331864"/>
                  </a:lnTo>
                  <a:lnTo>
                    <a:pt x="1281708" y="295077"/>
                  </a:lnTo>
                  <a:lnTo>
                    <a:pt x="1254471" y="260006"/>
                  </a:lnTo>
                  <a:lnTo>
                    <a:pt x="1225391" y="226742"/>
                  </a:lnTo>
                  <a:lnTo>
                    <a:pt x="1194551" y="195376"/>
                  </a:lnTo>
                  <a:lnTo>
                    <a:pt x="1162035" y="165998"/>
                  </a:lnTo>
                  <a:lnTo>
                    <a:pt x="1127927" y="138699"/>
                  </a:lnTo>
                  <a:lnTo>
                    <a:pt x="1092312" y="113570"/>
                  </a:lnTo>
                  <a:lnTo>
                    <a:pt x="1055274" y="90701"/>
                  </a:lnTo>
                  <a:lnTo>
                    <a:pt x="1016896" y="70184"/>
                  </a:lnTo>
                  <a:lnTo>
                    <a:pt x="977263" y="52107"/>
                  </a:lnTo>
                  <a:lnTo>
                    <a:pt x="936458" y="36563"/>
                  </a:lnTo>
                  <a:lnTo>
                    <a:pt x="894566" y="23642"/>
                  </a:lnTo>
                  <a:lnTo>
                    <a:pt x="851670" y="13434"/>
                  </a:lnTo>
                  <a:lnTo>
                    <a:pt x="807855" y="6031"/>
                  </a:lnTo>
                  <a:lnTo>
                    <a:pt x="763205" y="1522"/>
                  </a:lnTo>
                  <a:lnTo>
                    <a:pt x="717804" y="0"/>
                  </a:lnTo>
                  <a:close/>
                </a:path>
              </a:pathLst>
            </a:custGeom>
            <a:solidFill>
              <a:srgbClr val="5FCA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908554" y="4895850"/>
              <a:ext cx="1435735" cy="1548765"/>
            </a:xfrm>
            <a:custGeom>
              <a:avLst/>
              <a:gdLst/>
              <a:ahLst/>
              <a:cxnLst/>
              <a:rect l="l" t="t" r="r" b="b"/>
              <a:pathLst>
                <a:path w="1435735" h="1548764">
                  <a:moveTo>
                    <a:pt x="0" y="774191"/>
                  </a:moveTo>
                  <a:lnTo>
                    <a:pt x="1411" y="725227"/>
                  </a:lnTo>
                  <a:lnTo>
                    <a:pt x="5591" y="677072"/>
                  </a:lnTo>
                  <a:lnTo>
                    <a:pt x="12455" y="629817"/>
                  </a:lnTo>
                  <a:lnTo>
                    <a:pt x="21918" y="583554"/>
                  </a:lnTo>
                  <a:lnTo>
                    <a:pt x="33897" y="538372"/>
                  </a:lnTo>
                  <a:lnTo>
                    <a:pt x="48308" y="494363"/>
                  </a:lnTo>
                  <a:lnTo>
                    <a:pt x="65067" y="451617"/>
                  </a:lnTo>
                  <a:lnTo>
                    <a:pt x="84089" y="410225"/>
                  </a:lnTo>
                  <a:lnTo>
                    <a:pt x="105291" y="370277"/>
                  </a:lnTo>
                  <a:lnTo>
                    <a:pt x="128589" y="331864"/>
                  </a:lnTo>
                  <a:lnTo>
                    <a:pt x="153899" y="295077"/>
                  </a:lnTo>
                  <a:lnTo>
                    <a:pt x="181136" y="260006"/>
                  </a:lnTo>
                  <a:lnTo>
                    <a:pt x="210216" y="226742"/>
                  </a:lnTo>
                  <a:lnTo>
                    <a:pt x="241056" y="195376"/>
                  </a:lnTo>
                  <a:lnTo>
                    <a:pt x="273572" y="165998"/>
                  </a:lnTo>
                  <a:lnTo>
                    <a:pt x="307680" y="138699"/>
                  </a:lnTo>
                  <a:lnTo>
                    <a:pt x="343295" y="113570"/>
                  </a:lnTo>
                  <a:lnTo>
                    <a:pt x="380333" y="90701"/>
                  </a:lnTo>
                  <a:lnTo>
                    <a:pt x="418711" y="70184"/>
                  </a:lnTo>
                  <a:lnTo>
                    <a:pt x="458344" y="52107"/>
                  </a:lnTo>
                  <a:lnTo>
                    <a:pt x="499149" y="36563"/>
                  </a:lnTo>
                  <a:lnTo>
                    <a:pt x="541041" y="23642"/>
                  </a:lnTo>
                  <a:lnTo>
                    <a:pt x="583937" y="13434"/>
                  </a:lnTo>
                  <a:lnTo>
                    <a:pt x="627752" y="6031"/>
                  </a:lnTo>
                  <a:lnTo>
                    <a:pt x="672402" y="1522"/>
                  </a:lnTo>
                  <a:lnTo>
                    <a:pt x="717804" y="0"/>
                  </a:lnTo>
                  <a:lnTo>
                    <a:pt x="763205" y="1522"/>
                  </a:lnTo>
                  <a:lnTo>
                    <a:pt x="807855" y="6031"/>
                  </a:lnTo>
                  <a:lnTo>
                    <a:pt x="851670" y="13434"/>
                  </a:lnTo>
                  <a:lnTo>
                    <a:pt x="894566" y="23642"/>
                  </a:lnTo>
                  <a:lnTo>
                    <a:pt x="936458" y="36563"/>
                  </a:lnTo>
                  <a:lnTo>
                    <a:pt x="977263" y="52107"/>
                  </a:lnTo>
                  <a:lnTo>
                    <a:pt x="1016896" y="70184"/>
                  </a:lnTo>
                  <a:lnTo>
                    <a:pt x="1055274" y="90701"/>
                  </a:lnTo>
                  <a:lnTo>
                    <a:pt x="1092312" y="113570"/>
                  </a:lnTo>
                  <a:lnTo>
                    <a:pt x="1127927" y="138699"/>
                  </a:lnTo>
                  <a:lnTo>
                    <a:pt x="1162035" y="165998"/>
                  </a:lnTo>
                  <a:lnTo>
                    <a:pt x="1194551" y="195376"/>
                  </a:lnTo>
                  <a:lnTo>
                    <a:pt x="1225391" y="226742"/>
                  </a:lnTo>
                  <a:lnTo>
                    <a:pt x="1254471" y="260006"/>
                  </a:lnTo>
                  <a:lnTo>
                    <a:pt x="1281708" y="295077"/>
                  </a:lnTo>
                  <a:lnTo>
                    <a:pt x="1307018" y="331864"/>
                  </a:lnTo>
                  <a:lnTo>
                    <a:pt x="1330316" y="370277"/>
                  </a:lnTo>
                  <a:lnTo>
                    <a:pt x="1351518" y="410225"/>
                  </a:lnTo>
                  <a:lnTo>
                    <a:pt x="1370540" y="451617"/>
                  </a:lnTo>
                  <a:lnTo>
                    <a:pt x="1387299" y="494363"/>
                  </a:lnTo>
                  <a:lnTo>
                    <a:pt x="1401710" y="538372"/>
                  </a:lnTo>
                  <a:lnTo>
                    <a:pt x="1413689" y="583554"/>
                  </a:lnTo>
                  <a:lnTo>
                    <a:pt x="1423152" y="629817"/>
                  </a:lnTo>
                  <a:lnTo>
                    <a:pt x="1430016" y="677072"/>
                  </a:lnTo>
                  <a:lnTo>
                    <a:pt x="1434196" y="725227"/>
                  </a:lnTo>
                  <a:lnTo>
                    <a:pt x="1435608" y="774191"/>
                  </a:lnTo>
                  <a:lnTo>
                    <a:pt x="1434196" y="823152"/>
                  </a:lnTo>
                  <a:lnTo>
                    <a:pt x="1430016" y="871304"/>
                  </a:lnTo>
                  <a:lnTo>
                    <a:pt x="1423152" y="918555"/>
                  </a:lnTo>
                  <a:lnTo>
                    <a:pt x="1413689" y="964817"/>
                  </a:lnTo>
                  <a:lnTo>
                    <a:pt x="1401710" y="1009996"/>
                  </a:lnTo>
                  <a:lnTo>
                    <a:pt x="1387299" y="1054004"/>
                  </a:lnTo>
                  <a:lnTo>
                    <a:pt x="1370540" y="1096750"/>
                  </a:lnTo>
                  <a:lnTo>
                    <a:pt x="1351518" y="1138141"/>
                  </a:lnTo>
                  <a:lnTo>
                    <a:pt x="1330316" y="1178089"/>
                  </a:lnTo>
                  <a:lnTo>
                    <a:pt x="1307018" y="1216502"/>
                  </a:lnTo>
                  <a:lnTo>
                    <a:pt x="1281708" y="1253290"/>
                  </a:lnTo>
                  <a:lnTo>
                    <a:pt x="1254471" y="1288362"/>
                  </a:lnTo>
                  <a:lnTo>
                    <a:pt x="1225391" y="1321627"/>
                  </a:lnTo>
                  <a:lnTo>
                    <a:pt x="1194551" y="1352994"/>
                  </a:lnTo>
                  <a:lnTo>
                    <a:pt x="1162035" y="1382373"/>
                  </a:lnTo>
                  <a:lnTo>
                    <a:pt x="1127927" y="1409673"/>
                  </a:lnTo>
                  <a:lnTo>
                    <a:pt x="1092312" y="1434804"/>
                  </a:lnTo>
                  <a:lnTo>
                    <a:pt x="1055274" y="1457674"/>
                  </a:lnTo>
                  <a:lnTo>
                    <a:pt x="1016896" y="1478193"/>
                  </a:lnTo>
                  <a:lnTo>
                    <a:pt x="977263" y="1496271"/>
                  </a:lnTo>
                  <a:lnTo>
                    <a:pt x="936458" y="1511816"/>
                  </a:lnTo>
                  <a:lnTo>
                    <a:pt x="894566" y="1524739"/>
                  </a:lnTo>
                  <a:lnTo>
                    <a:pt x="851670" y="1534947"/>
                  </a:lnTo>
                  <a:lnTo>
                    <a:pt x="807855" y="1542351"/>
                  </a:lnTo>
                  <a:lnTo>
                    <a:pt x="763205" y="1546860"/>
                  </a:lnTo>
                  <a:lnTo>
                    <a:pt x="717804" y="1548384"/>
                  </a:lnTo>
                  <a:lnTo>
                    <a:pt x="672402" y="1546860"/>
                  </a:lnTo>
                  <a:lnTo>
                    <a:pt x="627752" y="1542351"/>
                  </a:lnTo>
                  <a:lnTo>
                    <a:pt x="583937" y="1534947"/>
                  </a:lnTo>
                  <a:lnTo>
                    <a:pt x="541041" y="1524739"/>
                  </a:lnTo>
                  <a:lnTo>
                    <a:pt x="499149" y="1511816"/>
                  </a:lnTo>
                  <a:lnTo>
                    <a:pt x="458344" y="1496271"/>
                  </a:lnTo>
                  <a:lnTo>
                    <a:pt x="418711" y="1478193"/>
                  </a:lnTo>
                  <a:lnTo>
                    <a:pt x="380333" y="1457674"/>
                  </a:lnTo>
                  <a:lnTo>
                    <a:pt x="343295" y="1434804"/>
                  </a:lnTo>
                  <a:lnTo>
                    <a:pt x="307680" y="1409673"/>
                  </a:lnTo>
                  <a:lnTo>
                    <a:pt x="273572" y="1382373"/>
                  </a:lnTo>
                  <a:lnTo>
                    <a:pt x="241056" y="1352994"/>
                  </a:lnTo>
                  <a:lnTo>
                    <a:pt x="210216" y="1321627"/>
                  </a:lnTo>
                  <a:lnTo>
                    <a:pt x="181136" y="1288362"/>
                  </a:lnTo>
                  <a:lnTo>
                    <a:pt x="153899" y="1253290"/>
                  </a:lnTo>
                  <a:lnTo>
                    <a:pt x="128589" y="1216502"/>
                  </a:lnTo>
                  <a:lnTo>
                    <a:pt x="105291" y="1178089"/>
                  </a:lnTo>
                  <a:lnTo>
                    <a:pt x="84089" y="1138141"/>
                  </a:lnTo>
                  <a:lnTo>
                    <a:pt x="65067" y="1096750"/>
                  </a:lnTo>
                  <a:lnTo>
                    <a:pt x="48308" y="1054004"/>
                  </a:lnTo>
                  <a:lnTo>
                    <a:pt x="33897" y="1009996"/>
                  </a:lnTo>
                  <a:lnTo>
                    <a:pt x="21918" y="964817"/>
                  </a:lnTo>
                  <a:lnTo>
                    <a:pt x="12455" y="918555"/>
                  </a:lnTo>
                  <a:lnTo>
                    <a:pt x="5591" y="871304"/>
                  </a:lnTo>
                  <a:lnTo>
                    <a:pt x="1411" y="823152"/>
                  </a:lnTo>
                  <a:lnTo>
                    <a:pt x="0" y="774191"/>
                  </a:lnTo>
                  <a:close/>
                </a:path>
              </a:pathLst>
            </a:custGeom>
            <a:ln w="19812">
              <a:solidFill>
                <a:srgbClr val="4494A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3227958" y="5102428"/>
            <a:ext cx="79438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5080" indent="-26035" algn="just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1800" spc="-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etu</a:t>
            </a:r>
            <a:r>
              <a:rPr sz="1800" spc="-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1800" spc="-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ns  </a:t>
            </a:r>
            <a:r>
              <a:rPr sz="1800" spc="-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spaceX </a:t>
            </a:r>
            <a:r>
              <a:rPr sz="1800" spc="-5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data in </a:t>
            </a:r>
            <a:r>
              <a:rPr sz="1800" spc="-5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jason</a:t>
            </a:r>
            <a:endParaRPr sz="1800"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074665" y="4844541"/>
            <a:ext cx="1504950" cy="1590040"/>
            <a:chOff x="5074665" y="4844541"/>
            <a:chExt cx="1504950" cy="1590040"/>
          </a:xfrm>
        </p:grpSpPr>
        <p:sp>
          <p:nvSpPr>
            <p:cNvPr id="13" name="object 13"/>
            <p:cNvSpPr/>
            <p:nvPr/>
          </p:nvSpPr>
          <p:spPr>
            <a:xfrm>
              <a:off x="5084825" y="4854701"/>
              <a:ext cx="1484630" cy="1569720"/>
            </a:xfrm>
            <a:custGeom>
              <a:avLst/>
              <a:gdLst/>
              <a:ahLst/>
              <a:cxnLst/>
              <a:rect l="l" t="t" r="r" b="b"/>
              <a:pathLst>
                <a:path w="1484629" h="1569720">
                  <a:moveTo>
                    <a:pt x="742188" y="0"/>
                  </a:moveTo>
                  <a:lnTo>
                    <a:pt x="695244" y="1544"/>
                  </a:lnTo>
                  <a:lnTo>
                    <a:pt x="649078" y="6115"/>
                  </a:lnTo>
                  <a:lnTo>
                    <a:pt x="603775" y="13621"/>
                  </a:lnTo>
                  <a:lnTo>
                    <a:pt x="559423" y="23971"/>
                  </a:lnTo>
                  <a:lnTo>
                    <a:pt x="516108" y="37071"/>
                  </a:lnTo>
                  <a:lnTo>
                    <a:pt x="473917" y="52831"/>
                  </a:lnTo>
                  <a:lnTo>
                    <a:pt x="432937" y="71159"/>
                  </a:lnTo>
                  <a:lnTo>
                    <a:pt x="393256" y="91961"/>
                  </a:lnTo>
                  <a:lnTo>
                    <a:pt x="354959" y="115147"/>
                  </a:lnTo>
                  <a:lnTo>
                    <a:pt x="318135" y="140624"/>
                  </a:lnTo>
                  <a:lnTo>
                    <a:pt x="282869" y="168301"/>
                  </a:lnTo>
                  <a:lnTo>
                    <a:pt x="249248" y="198086"/>
                  </a:lnTo>
                  <a:lnTo>
                    <a:pt x="217360" y="229885"/>
                  </a:lnTo>
                  <a:lnTo>
                    <a:pt x="187291" y="263609"/>
                  </a:lnTo>
                  <a:lnTo>
                    <a:pt x="159129" y="299164"/>
                  </a:lnTo>
                  <a:lnTo>
                    <a:pt x="132959" y="336459"/>
                  </a:lnTo>
                  <a:lnTo>
                    <a:pt x="108870" y="375401"/>
                  </a:lnTo>
                  <a:lnTo>
                    <a:pt x="86947" y="415900"/>
                  </a:lnTo>
                  <a:lnTo>
                    <a:pt x="67278" y="457862"/>
                  </a:lnTo>
                  <a:lnTo>
                    <a:pt x="49950" y="501196"/>
                  </a:lnTo>
                  <a:lnTo>
                    <a:pt x="35050" y="545810"/>
                  </a:lnTo>
                  <a:lnTo>
                    <a:pt x="22663" y="591612"/>
                  </a:lnTo>
                  <a:lnTo>
                    <a:pt x="12878" y="638509"/>
                  </a:lnTo>
                  <a:lnTo>
                    <a:pt x="5781" y="686411"/>
                  </a:lnTo>
                  <a:lnTo>
                    <a:pt x="1459" y="735225"/>
                  </a:lnTo>
                  <a:lnTo>
                    <a:pt x="0" y="784860"/>
                  </a:lnTo>
                  <a:lnTo>
                    <a:pt x="1459" y="834495"/>
                  </a:lnTo>
                  <a:lnTo>
                    <a:pt x="5781" y="883310"/>
                  </a:lnTo>
                  <a:lnTo>
                    <a:pt x="12878" y="931213"/>
                  </a:lnTo>
                  <a:lnTo>
                    <a:pt x="22663" y="978112"/>
                  </a:lnTo>
                  <a:lnTo>
                    <a:pt x="35050" y="1023914"/>
                  </a:lnTo>
                  <a:lnTo>
                    <a:pt x="49950" y="1068528"/>
                  </a:lnTo>
                  <a:lnTo>
                    <a:pt x="67278" y="1111863"/>
                  </a:lnTo>
                  <a:lnTo>
                    <a:pt x="86947" y="1153825"/>
                  </a:lnTo>
                  <a:lnTo>
                    <a:pt x="108870" y="1194323"/>
                  </a:lnTo>
                  <a:lnTo>
                    <a:pt x="132959" y="1233266"/>
                  </a:lnTo>
                  <a:lnTo>
                    <a:pt x="159129" y="1270560"/>
                  </a:lnTo>
                  <a:lnTo>
                    <a:pt x="187291" y="1306115"/>
                  </a:lnTo>
                  <a:lnTo>
                    <a:pt x="217360" y="1339838"/>
                  </a:lnTo>
                  <a:lnTo>
                    <a:pt x="249248" y="1371638"/>
                  </a:lnTo>
                  <a:lnTo>
                    <a:pt x="282869" y="1401422"/>
                  </a:lnTo>
                  <a:lnTo>
                    <a:pt x="318135" y="1429098"/>
                  </a:lnTo>
                  <a:lnTo>
                    <a:pt x="354959" y="1454575"/>
                  </a:lnTo>
                  <a:lnTo>
                    <a:pt x="393256" y="1477760"/>
                  </a:lnTo>
                  <a:lnTo>
                    <a:pt x="432937" y="1498562"/>
                  </a:lnTo>
                  <a:lnTo>
                    <a:pt x="473917" y="1516889"/>
                  </a:lnTo>
                  <a:lnTo>
                    <a:pt x="516108" y="1532649"/>
                  </a:lnTo>
                  <a:lnTo>
                    <a:pt x="559423" y="1545749"/>
                  </a:lnTo>
                  <a:lnTo>
                    <a:pt x="603775" y="1556098"/>
                  </a:lnTo>
                  <a:lnTo>
                    <a:pt x="649078" y="1563604"/>
                  </a:lnTo>
                  <a:lnTo>
                    <a:pt x="695244" y="1568175"/>
                  </a:lnTo>
                  <a:lnTo>
                    <a:pt x="742188" y="1569720"/>
                  </a:lnTo>
                  <a:lnTo>
                    <a:pt x="789131" y="1568175"/>
                  </a:lnTo>
                  <a:lnTo>
                    <a:pt x="835297" y="1563604"/>
                  </a:lnTo>
                  <a:lnTo>
                    <a:pt x="880600" y="1556098"/>
                  </a:lnTo>
                  <a:lnTo>
                    <a:pt x="924952" y="1545749"/>
                  </a:lnTo>
                  <a:lnTo>
                    <a:pt x="968267" y="1532649"/>
                  </a:lnTo>
                  <a:lnTo>
                    <a:pt x="1010458" y="1516889"/>
                  </a:lnTo>
                  <a:lnTo>
                    <a:pt x="1051438" y="1498562"/>
                  </a:lnTo>
                  <a:lnTo>
                    <a:pt x="1091119" y="1477760"/>
                  </a:lnTo>
                  <a:lnTo>
                    <a:pt x="1129416" y="1454575"/>
                  </a:lnTo>
                  <a:lnTo>
                    <a:pt x="1166240" y="1429098"/>
                  </a:lnTo>
                  <a:lnTo>
                    <a:pt x="1201506" y="1401422"/>
                  </a:lnTo>
                  <a:lnTo>
                    <a:pt x="1235127" y="1371638"/>
                  </a:lnTo>
                  <a:lnTo>
                    <a:pt x="1267015" y="1339838"/>
                  </a:lnTo>
                  <a:lnTo>
                    <a:pt x="1297084" y="1306115"/>
                  </a:lnTo>
                  <a:lnTo>
                    <a:pt x="1325246" y="1270560"/>
                  </a:lnTo>
                  <a:lnTo>
                    <a:pt x="1351416" y="1233266"/>
                  </a:lnTo>
                  <a:lnTo>
                    <a:pt x="1375505" y="1194323"/>
                  </a:lnTo>
                  <a:lnTo>
                    <a:pt x="1397428" y="1153825"/>
                  </a:lnTo>
                  <a:lnTo>
                    <a:pt x="1417097" y="1111863"/>
                  </a:lnTo>
                  <a:lnTo>
                    <a:pt x="1434425" y="1068528"/>
                  </a:lnTo>
                  <a:lnTo>
                    <a:pt x="1449325" y="1023914"/>
                  </a:lnTo>
                  <a:lnTo>
                    <a:pt x="1461712" y="978112"/>
                  </a:lnTo>
                  <a:lnTo>
                    <a:pt x="1471497" y="931213"/>
                  </a:lnTo>
                  <a:lnTo>
                    <a:pt x="1478594" y="883310"/>
                  </a:lnTo>
                  <a:lnTo>
                    <a:pt x="1482916" y="834495"/>
                  </a:lnTo>
                  <a:lnTo>
                    <a:pt x="1484376" y="784860"/>
                  </a:lnTo>
                  <a:lnTo>
                    <a:pt x="1482916" y="735225"/>
                  </a:lnTo>
                  <a:lnTo>
                    <a:pt x="1478594" y="686411"/>
                  </a:lnTo>
                  <a:lnTo>
                    <a:pt x="1471497" y="638509"/>
                  </a:lnTo>
                  <a:lnTo>
                    <a:pt x="1461712" y="591612"/>
                  </a:lnTo>
                  <a:lnTo>
                    <a:pt x="1449325" y="545810"/>
                  </a:lnTo>
                  <a:lnTo>
                    <a:pt x="1434425" y="501196"/>
                  </a:lnTo>
                  <a:lnTo>
                    <a:pt x="1417097" y="457862"/>
                  </a:lnTo>
                  <a:lnTo>
                    <a:pt x="1397428" y="415900"/>
                  </a:lnTo>
                  <a:lnTo>
                    <a:pt x="1375505" y="375401"/>
                  </a:lnTo>
                  <a:lnTo>
                    <a:pt x="1351416" y="336459"/>
                  </a:lnTo>
                  <a:lnTo>
                    <a:pt x="1325246" y="299164"/>
                  </a:lnTo>
                  <a:lnTo>
                    <a:pt x="1297084" y="263609"/>
                  </a:lnTo>
                  <a:lnTo>
                    <a:pt x="1267015" y="229885"/>
                  </a:lnTo>
                  <a:lnTo>
                    <a:pt x="1235127" y="198086"/>
                  </a:lnTo>
                  <a:lnTo>
                    <a:pt x="1201506" y="168301"/>
                  </a:lnTo>
                  <a:lnTo>
                    <a:pt x="1166240" y="140624"/>
                  </a:lnTo>
                  <a:lnTo>
                    <a:pt x="1129416" y="115147"/>
                  </a:lnTo>
                  <a:lnTo>
                    <a:pt x="1091119" y="91961"/>
                  </a:lnTo>
                  <a:lnTo>
                    <a:pt x="1051438" y="71159"/>
                  </a:lnTo>
                  <a:lnTo>
                    <a:pt x="1010458" y="52831"/>
                  </a:lnTo>
                  <a:lnTo>
                    <a:pt x="968267" y="37071"/>
                  </a:lnTo>
                  <a:lnTo>
                    <a:pt x="924952" y="23971"/>
                  </a:lnTo>
                  <a:lnTo>
                    <a:pt x="880600" y="13621"/>
                  </a:lnTo>
                  <a:lnTo>
                    <a:pt x="835297" y="6115"/>
                  </a:lnTo>
                  <a:lnTo>
                    <a:pt x="789131" y="1544"/>
                  </a:lnTo>
                  <a:lnTo>
                    <a:pt x="742188" y="0"/>
                  </a:lnTo>
                  <a:close/>
                </a:path>
              </a:pathLst>
            </a:custGeom>
            <a:solidFill>
              <a:srgbClr val="5FCAE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084825" y="4854701"/>
              <a:ext cx="1484630" cy="1569720"/>
            </a:xfrm>
            <a:custGeom>
              <a:avLst/>
              <a:gdLst/>
              <a:ahLst/>
              <a:cxnLst/>
              <a:rect l="l" t="t" r="r" b="b"/>
              <a:pathLst>
                <a:path w="1484629" h="1569720">
                  <a:moveTo>
                    <a:pt x="0" y="784860"/>
                  </a:moveTo>
                  <a:lnTo>
                    <a:pt x="1459" y="735225"/>
                  </a:lnTo>
                  <a:lnTo>
                    <a:pt x="5781" y="686411"/>
                  </a:lnTo>
                  <a:lnTo>
                    <a:pt x="12878" y="638509"/>
                  </a:lnTo>
                  <a:lnTo>
                    <a:pt x="22663" y="591612"/>
                  </a:lnTo>
                  <a:lnTo>
                    <a:pt x="35050" y="545810"/>
                  </a:lnTo>
                  <a:lnTo>
                    <a:pt x="49950" y="501196"/>
                  </a:lnTo>
                  <a:lnTo>
                    <a:pt x="67278" y="457862"/>
                  </a:lnTo>
                  <a:lnTo>
                    <a:pt x="86947" y="415900"/>
                  </a:lnTo>
                  <a:lnTo>
                    <a:pt x="108870" y="375401"/>
                  </a:lnTo>
                  <a:lnTo>
                    <a:pt x="132959" y="336459"/>
                  </a:lnTo>
                  <a:lnTo>
                    <a:pt x="159129" y="299164"/>
                  </a:lnTo>
                  <a:lnTo>
                    <a:pt x="187291" y="263609"/>
                  </a:lnTo>
                  <a:lnTo>
                    <a:pt x="217360" y="229885"/>
                  </a:lnTo>
                  <a:lnTo>
                    <a:pt x="249248" y="198086"/>
                  </a:lnTo>
                  <a:lnTo>
                    <a:pt x="282869" y="168301"/>
                  </a:lnTo>
                  <a:lnTo>
                    <a:pt x="318135" y="140624"/>
                  </a:lnTo>
                  <a:lnTo>
                    <a:pt x="354959" y="115147"/>
                  </a:lnTo>
                  <a:lnTo>
                    <a:pt x="393256" y="91961"/>
                  </a:lnTo>
                  <a:lnTo>
                    <a:pt x="432937" y="71159"/>
                  </a:lnTo>
                  <a:lnTo>
                    <a:pt x="473917" y="52831"/>
                  </a:lnTo>
                  <a:lnTo>
                    <a:pt x="516108" y="37071"/>
                  </a:lnTo>
                  <a:lnTo>
                    <a:pt x="559423" y="23971"/>
                  </a:lnTo>
                  <a:lnTo>
                    <a:pt x="603775" y="13621"/>
                  </a:lnTo>
                  <a:lnTo>
                    <a:pt x="649078" y="6115"/>
                  </a:lnTo>
                  <a:lnTo>
                    <a:pt x="695244" y="1544"/>
                  </a:lnTo>
                  <a:lnTo>
                    <a:pt x="742188" y="0"/>
                  </a:lnTo>
                  <a:lnTo>
                    <a:pt x="789131" y="1544"/>
                  </a:lnTo>
                  <a:lnTo>
                    <a:pt x="835297" y="6115"/>
                  </a:lnTo>
                  <a:lnTo>
                    <a:pt x="880600" y="13621"/>
                  </a:lnTo>
                  <a:lnTo>
                    <a:pt x="924952" y="23971"/>
                  </a:lnTo>
                  <a:lnTo>
                    <a:pt x="968267" y="37071"/>
                  </a:lnTo>
                  <a:lnTo>
                    <a:pt x="1010458" y="52831"/>
                  </a:lnTo>
                  <a:lnTo>
                    <a:pt x="1051438" y="71159"/>
                  </a:lnTo>
                  <a:lnTo>
                    <a:pt x="1091119" y="91961"/>
                  </a:lnTo>
                  <a:lnTo>
                    <a:pt x="1129416" y="115147"/>
                  </a:lnTo>
                  <a:lnTo>
                    <a:pt x="1166240" y="140624"/>
                  </a:lnTo>
                  <a:lnTo>
                    <a:pt x="1201506" y="168301"/>
                  </a:lnTo>
                  <a:lnTo>
                    <a:pt x="1235127" y="198086"/>
                  </a:lnTo>
                  <a:lnTo>
                    <a:pt x="1267015" y="229885"/>
                  </a:lnTo>
                  <a:lnTo>
                    <a:pt x="1297084" y="263609"/>
                  </a:lnTo>
                  <a:lnTo>
                    <a:pt x="1325246" y="299164"/>
                  </a:lnTo>
                  <a:lnTo>
                    <a:pt x="1351416" y="336459"/>
                  </a:lnTo>
                  <a:lnTo>
                    <a:pt x="1375505" y="375401"/>
                  </a:lnTo>
                  <a:lnTo>
                    <a:pt x="1397428" y="415900"/>
                  </a:lnTo>
                  <a:lnTo>
                    <a:pt x="1417097" y="457862"/>
                  </a:lnTo>
                  <a:lnTo>
                    <a:pt x="1434425" y="501196"/>
                  </a:lnTo>
                  <a:lnTo>
                    <a:pt x="1449325" y="545810"/>
                  </a:lnTo>
                  <a:lnTo>
                    <a:pt x="1461712" y="591612"/>
                  </a:lnTo>
                  <a:lnTo>
                    <a:pt x="1471497" y="638509"/>
                  </a:lnTo>
                  <a:lnTo>
                    <a:pt x="1478594" y="686411"/>
                  </a:lnTo>
                  <a:lnTo>
                    <a:pt x="1482916" y="735225"/>
                  </a:lnTo>
                  <a:lnTo>
                    <a:pt x="1484376" y="784860"/>
                  </a:lnTo>
                  <a:lnTo>
                    <a:pt x="1482916" y="834495"/>
                  </a:lnTo>
                  <a:lnTo>
                    <a:pt x="1478594" y="883310"/>
                  </a:lnTo>
                  <a:lnTo>
                    <a:pt x="1471497" y="931213"/>
                  </a:lnTo>
                  <a:lnTo>
                    <a:pt x="1461712" y="978112"/>
                  </a:lnTo>
                  <a:lnTo>
                    <a:pt x="1449325" y="1023914"/>
                  </a:lnTo>
                  <a:lnTo>
                    <a:pt x="1434425" y="1068528"/>
                  </a:lnTo>
                  <a:lnTo>
                    <a:pt x="1417097" y="1111863"/>
                  </a:lnTo>
                  <a:lnTo>
                    <a:pt x="1397428" y="1153825"/>
                  </a:lnTo>
                  <a:lnTo>
                    <a:pt x="1375505" y="1194323"/>
                  </a:lnTo>
                  <a:lnTo>
                    <a:pt x="1351416" y="1233266"/>
                  </a:lnTo>
                  <a:lnTo>
                    <a:pt x="1325246" y="1270560"/>
                  </a:lnTo>
                  <a:lnTo>
                    <a:pt x="1297084" y="1306115"/>
                  </a:lnTo>
                  <a:lnTo>
                    <a:pt x="1267015" y="1339838"/>
                  </a:lnTo>
                  <a:lnTo>
                    <a:pt x="1235127" y="1371638"/>
                  </a:lnTo>
                  <a:lnTo>
                    <a:pt x="1201506" y="1401422"/>
                  </a:lnTo>
                  <a:lnTo>
                    <a:pt x="1166240" y="1429098"/>
                  </a:lnTo>
                  <a:lnTo>
                    <a:pt x="1129416" y="1454575"/>
                  </a:lnTo>
                  <a:lnTo>
                    <a:pt x="1091119" y="1477760"/>
                  </a:lnTo>
                  <a:lnTo>
                    <a:pt x="1051438" y="1498562"/>
                  </a:lnTo>
                  <a:lnTo>
                    <a:pt x="1010458" y="1516889"/>
                  </a:lnTo>
                  <a:lnTo>
                    <a:pt x="968267" y="1532649"/>
                  </a:lnTo>
                  <a:lnTo>
                    <a:pt x="924952" y="1545749"/>
                  </a:lnTo>
                  <a:lnTo>
                    <a:pt x="880600" y="1556098"/>
                  </a:lnTo>
                  <a:lnTo>
                    <a:pt x="835297" y="1563604"/>
                  </a:lnTo>
                  <a:lnTo>
                    <a:pt x="789131" y="1568175"/>
                  </a:lnTo>
                  <a:lnTo>
                    <a:pt x="742188" y="1569720"/>
                  </a:lnTo>
                  <a:lnTo>
                    <a:pt x="695244" y="1568175"/>
                  </a:lnTo>
                  <a:lnTo>
                    <a:pt x="649078" y="1563604"/>
                  </a:lnTo>
                  <a:lnTo>
                    <a:pt x="603775" y="1556098"/>
                  </a:lnTo>
                  <a:lnTo>
                    <a:pt x="559423" y="1545749"/>
                  </a:lnTo>
                  <a:lnTo>
                    <a:pt x="516108" y="1532649"/>
                  </a:lnTo>
                  <a:lnTo>
                    <a:pt x="473917" y="1516889"/>
                  </a:lnTo>
                  <a:lnTo>
                    <a:pt x="432937" y="1498562"/>
                  </a:lnTo>
                  <a:lnTo>
                    <a:pt x="393256" y="1477760"/>
                  </a:lnTo>
                  <a:lnTo>
                    <a:pt x="354959" y="1454575"/>
                  </a:lnTo>
                  <a:lnTo>
                    <a:pt x="318135" y="1429098"/>
                  </a:lnTo>
                  <a:lnTo>
                    <a:pt x="282869" y="1401422"/>
                  </a:lnTo>
                  <a:lnTo>
                    <a:pt x="249248" y="1371638"/>
                  </a:lnTo>
                  <a:lnTo>
                    <a:pt x="217360" y="1339838"/>
                  </a:lnTo>
                  <a:lnTo>
                    <a:pt x="187291" y="1306115"/>
                  </a:lnTo>
                  <a:lnTo>
                    <a:pt x="159129" y="1270560"/>
                  </a:lnTo>
                  <a:lnTo>
                    <a:pt x="132959" y="1233266"/>
                  </a:lnTo>
                  <a:lnTo>
                    <a:pt x="108870" y="1194323"/>
                  </a:lnTo>
                  <a:lnTo>
                    <a:pt x="86947" y="1153825"/>
                  </a:lnTo>
                  <a:lnTo>
                    <a:pt x="67278" y="1111863"/>
                  </a:lnTo>
                  <a:lnTo>
                    <a:pt x="49950" y="1068528"/>
                  </a:lnTo>
                  <a:lnTo>
                    <a:pt x="35050" y="1023914"/>
                  </a:lnTo>
                  <a:lnTo>
                    <a:pt x="22663" y="978112"/>
                  </a:lnTo>
                  <a:lnTo>
                    <a:pt x="12878" y="931213"/>
                  </a:lnTo>
                  <a:lnTo>
                    <a:pt x="5781" y="883310"/>
                  </a:lnTo>
                  <a:lnTo>
                    <a:pt x="1459" y="834495"/>
                  </a:lnTo>
                  <a:lnTo>
                    <a:pt x="0" y="784860"/>
                  </a:lnTo>
                  <a:close/>
                </a:path>
              </a:pathLst>
            </a:custGeom>
            <a:ln w="19812">
              <a:solidFill>
                <a:srgbClr val="4494A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5399659" y="5346903"/>
            <a:ext cx="8559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335">
              <a:lnSpc>
                <a:spcPct val="100000"/>
              </a:lnSpc>
              <a:spcBef>
                <a:spcPts val="100"/>
              </a:spcBef>
              <a:tabLst>
                <a:tab pos="383540" algn="l"/>
              </a:tabLst>
            </a:pPr>
            <a:r>
              <a:rPr sz="18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No</a:t>
            </a:r>
            <a:r>
              <a:rPr sz="1800" spc="-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1800" spc="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</a:t>
            </a:r>
            <a:r>
              <a:rPr sz="18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ali  ze	</a:t>
            </a:r>
            <a:r>
              <a:rPr sz="1800" spc="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18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ta</a:t>
            </a:r>
            <a:endParaRPr sz="18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134616" y="5573267"/>
            <a:ext cx="2978785" cy="132715"/>
          </a:xfrm>
          <a:custGeom>
            <a:avLst/>
            <a:gdLst/>
            <a:ahLst/>
            <a:cxnLst/>
            <a:rect l="l" t="t" r="r" b="b"/>
            <a:pathLst>
              <a:path w="2978785" h="132714">
                <a:moveTo>
                  <a:pt x="870572" y="102184"/>
                </a:moveTo>
                <a:lnTo>
                  <a:pt x="813943" y="102184"/>
                </a:lnTo>
                <a:lnTo>
                  <a:pt x="797699" y="102184"/>
                </a:lnTo>
                <a:lnTo>
                  <a:pt x="795274" y="132524"/>
                </a:lnTo>
                <a:lnTo>
                  <a:pt x="870572" y="102184"/>
                </a:lnTo>
                <a:close/>
              </a:path>
              <a:path w="2978785" h="132714">
                <a:moveTo>
                  <a:pt x="874268" y="100698"/>
                </a:moveTo>
                <a:lnTo>
                  <a:pt x="801370" y="56578"/>
                </a:lnTo>
                <a:lnTo>
                  <a:pt x="798830" y="88226"/>
                </a:lnTo>
                <a:lnTo>
                  <a:pt x="3683" y="23863"/>
                </a:lnTo>
                <a:lnTo>
                  <a:pt x="508" y="26466"/>
                </a:lnTo>
                <a:lnTo>
                  <a:pt x="0" y="33464"/>
                </a:lnTo>
                <a:lnTo>
                  <a:pt x="2540" y="36525"/>
                </a:lnTo>
                <a:lnTo>
                  <a:pt x="797814" y="100888"/>
                </a:lnTo>
                <a:lnTo>
                  <a:pt x="815454" y="100888"/>
                </a:lnTo>
                <a:lnTo>
                  <a:pt x="873810" y="100888"/>
                </a:lnTo>
                <a:lnTo>
                  <a:pt x="874268" y="100698"/>
                </a:lnTo>
                <a:close/>
              </a:path>
              <a:path w="2978785" h="132714">
                <a:moveTo>
                  <a:pt x="2978404" y="38100"/>
                </a:moveTo>
                <a:lnTo>
                  <a:pt x="2965704" y="31750"/>
                </a:lnTo>
                <a:lnTo>
                  <a:pt x="2902204" y="0"/>
                </a:lnTo>
                <a:lnTo>
                  <a:pt x="2902204" y="31750"/>
                </a:lnTo>
                <a:lnTo>
                  <a:pt x="2205228" y="31750"/>
                </a:lnTo>
                <a:lnTo>
                  <a:pt x="2202434" y="34594"/>
                </a:lnTo>
                <a:lnTo>
                  <a:pt x="2202434" y="41605"/>
                </a:lnTo>
                <a:lnTo>
                  <a:pt x="2205228" y="44450"/>
                </a:lnTo>
                <a:lnTo>
                  <a:pt x="2902204" y="44450"/>
                </a:lnTo>
                <a:lnTo>
                  <a:pt x="2902204" y="76200"/>
                </a:lnTo>
                <a:lnTo>
                  <a:pt x="2965704" y="44450"/>
                </a:lnTo>
                <a:lnTo>
                  <a:pt x="2978404" y="38100"/>
                </a:lnTo>
                <a:close/>
              </a:path>
            </a:pathLst>
          </a:custGeom>
          <a:solidFill>
            <a:srgbClr val="5FCA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31507" y="1792223"/>
            <a:ext cx="5461000" cy="4206240"/>
          </a:xfrm>
          <a:custGeom>
            <a:avLst/>
            <a:gdLst/>
            <a:ahLst/>
            <a:cxnLst/>
            <a:rect l="l" t="t" r="r" b="b"/>
            <a:pathLst>
              <a:path w="5461000" h="4206240">
                <a:moveTo>
                  <a:pt x="0" y="4206240"/>
                </a:moveTo>
                <a:lnTo>
                  <a:pt x="5460492" y="4206240"/>
                </a:lnTo>
                <a:lnTo>
                  <a:pt x="5460492" y="0"/>
                </a:lnTo>
                <a:lnTo>
                  <a:pt x="0" y="0"/>
                </a:lnTo>
                <a:lnTo>
                  <a:pt x="0" y="4206240"/>
                </a:lnTo>
                <a:close/>
              </a:path>
            </a:pathLst>
          </a:custGeom>
          <a:ln w="9144">
            <a:solidFill>
              <a:srgbClr val="0A48CA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8739" y="1827656"/>
            <a:ext cx="4455795" cy="2103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sz="1750" spc="-16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	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Present your</a:t>
            </a:r>
            <a:r>
              <a:rPr sz="2200" spc="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collection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with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SpaceX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REST calls</a:t>
            </a:r>
            <a:r>
              <a:rPr sz="2200" spc="1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using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key 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phrases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flowcharts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</a:pPr>
            <a:endParaRPr sz="25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5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51866"/>
            <a:ext cx="613283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-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37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Collection</a:t>
            </a:r>
            <a:r>
              <a:rPr sz="3700" b="0" spc="3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–</a:t>
            </a:r>
            <a:r>
              <a:rPr sz="3700" b="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SpaceX</a:t>
            </a:r>
            <a:r>
              <a:rPr sz="3700" b="0" spc="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API</a:t>
            </a:r>
            <a:endParaRPr sz="370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506211" y="1409700"/>
            <a:ext cx="6167628" cy="500786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819782"/>
            <a:ext cx="3743325" cy="2106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95"/>
              </a:spcBef>
            </a:pPr>
            <a:r>
              <a:rPr sz="1750" spc="-160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▶</a:t>
            </a:r>
            <a:r>
              <a:rPr sz="1750" spc="-155" dirty="0">
                <a:solidFill>
                  <a:srgbClr val="5FCAEE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Present your </a:t>
            </a:r>
            <a:r>
              <a:rPr sz="2200" spc="-1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web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scraping 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process using key phrases </a:t>
            </a:r>
            <a:r>
              <a:rPr sz="2200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0D372A"/>
                </a:solidFill>
                <a:latin typeface="Microsoft Sans Serif" panose="020B0604020202020204"/>
                <a:cs typeface="Microsoft Sans Serif" panose="020B0604020202020204"/>
              </a:rPr>
              <a:t>and flowcharts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</a:pPr>
            <a:endParaRPr sz="25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</a:pP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369" y="596646"/>
            <a:ext cx="54781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-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Data Collection</a:t>
            </a:r>
            <a:r>
              <a:rPr sz="3700" b="0" spc="3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-</a:t>
            </a:r>
            <a:r>
              <a:rPr sz="3700" b="0" spc="-1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b="0" spc="-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Scraping</a:t>
            </a:r>
            <a:endParaRPr sz="37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398008" y="1392936"/>
            <a:ext cx="5977255" cy="5166360"/>
            <a:chOff x="5398008" y="1392936"/>
            <a:chExt cx="5977255" cy="5166360"/>
          </a:xfrm>
        </p:grpSpPr>
        <p:sp>
          <p:nvSpPr>
            <p:cNvPr id="5" name="object 5"/>
            <p:cNvSpPr/>
            <p:nvPr/>
          </p:nvSpPr>
          <p:spPr>
            <a:xfrm>
              <a:off x="5910072" y="1792224"/>
              <a:ext cx="5461000" cy="4206240"/>
            </a:xfrm>
            <a:custGeom>
              <a:avLst/>
              <a:gdLst/>
              <a:ahLst/>
              <a:cxnLst/>
              <a:rect l="l" t="t" r="r" b="b"/>
              <a:pathLst>
                <a:path w="5461000" h="4206240">
                  <a:moveTo>
                    <a:pt x="0" y="4206240"/>
                  </a:moveTo>
                  <a:lnTo>
                    <a:pt x="5460491" y="4206240"/>
                  </a:lnTo>
                  <a:lnTo>
                    <a:pt x="5460491" y="0"/>
                  </a:lnTo>
                  <a:lnTo>
                    <a:pt x="0" y="0"/>
                  </a:lnTo>
                  <a:lnTo>
                    <a:pt x="0" y="4206240"/>
                  </a:lnTo>
                  <a:close/>
                </a:path>
              </a:pathLst>
            </a:custGeom>
            <a:ln w="9144">
              <a:solidFill>
                <a:srgbClr val="0A48CA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398008" y="1392936"/>
              <a:ext cx="5972555" cy="516636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11330</Words>
  <Application>WPS Presentation</Application>
  <PresentationFormat>On-screen Show (4:3)</PresentationFormat>
  <Paragraphs>425</Paragraphs>
  <Slides>47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61" baseType="lpstr">
      <vt:lpstr>Arial</vt:lpstr>
      <vt:lpstr>SimSun</vt:lpstr>
      <vt:lpstr>Wingdings</vt:lpstr>
      <vt:lpstr>Arial</vt:lpstr>
      <vt:lpstr>Microsoft Sans Serif</vt:lpstr>
      <vt:lpstr>Trebuchet MS</vt:lpstr>
      <vt:lpstr>Arial MT</vt:lpstr>
      <vt:lpstr>Lucida Console</vt:lpstr>
      <vt:lpstr>Lucida Sans Unicode</vt:lpstr>
      <vt:lpstr>Microsoft YaHei</vt:lpstr>
      <vt:lpstr>Arial Unicode MS</vt:lpstr>
      <vt:lpstr>Calibri</vt:lpstr>
      <vt:lpstr>Calibri</vt:lpstr>
      <vt:lpstr>Office Theme</vt:lpstr>
      <vt:lpstr>PowerPoint 演示文稿</vt:lpstr>
      <vt:lpstr>Outline</vt:lpstr>
      <vt:lpstr>Executive Summary</vt:lpstr>
      <vt:lpstr>INTRODUCTION</vt:lpstr>
      <vt:lpstr>PowerPoint 演示文稿</vt:lpstr>
      <vt:lpstr>Methodology</vt:lpstr>
      <vt:lpstr>Data Collection</vt:lpstr>
      <vt:lpstr>Data Collection – SpaceX API</vt:lpstr>
      <vt:lpstr>Data Collection - Scraping</vt:lpstr>
      <vt:lpstr>▶ 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演示文稿</vt:lpstr>
      <vt:lpstr>PowerPoint 演示文稿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演示文稿</vt:lpstr>
      <vt:lpstr>&lt;Folium Map Screenshot 1&gt;</vt:lpstr>
      <vt:lpstr>&lt;Folium Map Screenshot 2&gt;</vt:lpstr>
      <vt:lpstr>&lt;Folium Map Screenshot 3&gt;</vt:lpstr>
      <vt:lpstr>PowerPoint 演示文稿</vt:lpstr>
      <vt:lpstr>&lt;Dashboard Screenshot 1&gt;</vt:lpstr>
      <vt:lpstr>&lt;Dashboard Screenshot 2&gt;</vt:lpstr>
      <vt:lpstr>&lt;Dashboard Screenshot 3&gt;</vt:lpstr>
      <vt:lpstr>PowerPoint 演示文稿</vt:lpstr>
      <vt:lpstr>Classification Accuracy</vt:lpstr>
      <vt:lpstr>PowerPoint 演示文稿</vt:lpstr>
      <vt:lpstr>Conclusions</vt:lpstr>
      <vt:lpstr>Appendix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ayush</cp:lastModifiedBy>
  <cp:revision>1</cp:revision>
  <dcterms:created xsi:type="dcterms:W3CDTF">2022-05-15T01:16:17Z</dcterms:created>
  <dcterms:modified xsi:type="dcterms:W3CDTF">2022-05-15T01:16:17Z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2022-05-11T05:30:00Z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2022-05-15T05:30:00Z</vt:filetime>
  </property>
  <property fmtid="{D5CDD505-2E9C-101B-9397-08002B2CF9AE}" pid="5" name="ICV">
    <vt:lpwstr>81B6031E61D44A35B4863767217FDFA5</vt:lpwstr>
  </property>
  <property fmtid="{D5CDD505-2E9C-101B-9397-08002B2CF9AE}" pid="6" name="KSOProductBuildVer">
    <vt:lpwstr>1033-11.2.0.11130</vt:lpwstr>
  </property>
</Properties>
</file>